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6"/>
  </p:notesMasterIdLst>
  <p:sldIdLst>
    <p:sldId id="256" r:id="rId2"/>
    <p:sldId id="266" r:id="rId3"/>
    <p:sldId id="259" r:id="rId4"/>
    <p:sldId id="257" r:id="rId5"/>
    <p:sldId id="269" r:id="rId6"/>
    <p:sldId id="260" r:id="rId7"/>
    <p:sldId id="268" r:id="rId8"/>
    <p:sldId id="261" r:id="rId9"/>
    <p:sldId id="262" r:id="rId10"/>
    <p:sldId id="263" r:id="rId11"/>
    <p:sldId id="264" r:id="rId12"/>
    <p:sldId id="265" r:id="rId13"/>
    <p:sldId id="267" r:id="rId14"/>
    <p:sldId id="258"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1"/>
    <p:restoredTop sz="94604"/>
  </p:normalViewPr>
  <p:slideViewPr>
    <p:cSldViewPr snapToGrid="0" snapToObjects="1">
      <p:cViewPr>
        <p:scale>
          <a:sx n="72" d="100"/>
          <a:sy n="72" d="100"/>
        </p:scale>
        <p:origin x="-404" y="32"/>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6FF87B4-CA64-434C-8BA8-3A195A37177A}" type="datetimeFigureOut">
              <a:rPr lang="en-US" smtClean="0"/>
              <a:t>8/4/2022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51400CF-451D-CD47-B39E-3616DA38CA9A}" type="slidenum">
              <a:rPr lang="en-US" smtClean="0"/>
              <a:t>‹#›</a:t>
            </a:fld>
            <a:endParaRPr lang="en-US"/>
          </a:p>
        </p:txBody>
      </p:sp>
    </p:spTree>
    <p:extLst>
      <p:ext uri="{BB962C8B-B14F-4D97-AF65-F5344CB8AC3E}">
        <p14:creationId xmlns:p14="http://schemas.microsoft.com/office/powerpoint/2010/main" val="289057864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51400CF-451D-CD47-B39E-3616DA38CA9A}" type="slidenum">
              <a:rPr lang="en-US" smtClean="0"/>
              <a:t>7</a:t>
            </a:fld>
            <a:endParaRPr lang="en-US"/>
          </a:p>
        </p:txBody>
      </p:sp>
    </p:spTree>
    <p:extLst>
      <p:ext uri="{BB962C8B-B14F-4D97-AF65-F5344CB8AC3E}">
        <p14:creationId xmlns:p14="http://schemas.microsoft.com/office/powerpoint/2010/main" val="177248578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A6C9CD9-FAEF-094E-A44A-31749578267D}"/>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endParaRPr lang="en-US"/>
          </a:p>
        </p:txBody>
      </p:sp>
      <p:sp>
        <p:nvSpPr>
          <p:cNvPr id="3" name="Subtitle 2">
            <a:extLst>
              <a:ext uri="{FF2B5EF4-FFF2-40B4-BE49-F238E27FC236}">
                <a16:creationId xmlns:a16="http://schemas.microsoft.com/office/drawing/2014/main" xmlns="" id="{E6314E3E-CBF7-754D-9DD8-F7F597701B5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sp>
        <p:nvSpPr>
          <p:cNvPr id="4" name="Date Placeholder 3">
            <a:extLst>
              <a:ext uri="{FF2B5EF4-FFF2-40B4-BE49-F238E27FC236}">
                <a16:creationId xmlns:a16="http://schemas.microsoft.com/office/drawing/2014/main" xmlns="" id="{FFB74EE0-AC8D-E548-BCF5-C558F229E8BE}"/>
              </a:ext>
            </a:extLst>
          </p:cNvPr>
          <p:cNvSpPr>
            <a:spLocks noGrp="1"/>
          </p:cNvSpPr>
          <p:nvPr>
            <p:ph type="dt" sz="half" idx="10"/>
          </p:nvPr>
        </p:nvSpPr>
        <p:spPr/>
        <p:txBody>
          <a:bodyPr/>
          <a:lstStyle/>
          <a:p>
            <a:fld id="{521B0F10-D753-9443-A627-9649EF766503}" type="datetimeFigureOut">
              <a:rPr lang="en-US" smtClean="0"/>
              <a:t>8/4/2022</a:t>
            </a:fld>
            <a:endParaRPr lang="en-US"/>
          </a:p>
        </p:txBody>
      </p:sp>
      <p:sp>
        <p:nvSpPr>
          <p:cNvPr id="5" name="Footer Placeholder 4">
            <a:extLst>
              <a:ext uri="{FF2B5EF4-FFF2-40B4-BE49-F238E27FC236}">
                <a16:creationId xmlns:a16="http://schemas.microsoft.com/office/drawing/2014/main" xmlns="" id="{1989EC97-9922-7140-9A1F-708C776ACBD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6D7C88CB-83C9-7643-A9E2-5EF96D4DD1E4}"/>
              </a:ext>
            </a:extLst>
          </p:cNvPr>
          <p:cNvSpPr>
            <a:spLocks noGrp="1"/>
          </p:cNvSpPr>
          <p:nvPr>
            <p:ph type="sldNum" sz="quarter" idx="12"/>
          </p:nvPr>
        </p:nvSpPr>
        <p:spPr/>
        <p:txBody>
          <a:bodyPr/>
          <a:lstStyle/>
          <a:p>
            <a:fld id="{917CBDF4-D770-394F-A5BB-531EC7D2BFF1}" type="slidenum">
              <a:rPr lang="en-US" smtClean="0"/>
              <a:t>‹#›</a:t>
            </a:fld>
            <a:endParaRPr lang="en-US"/>
          </a:p>
        </p:txBody>
      </p:sp>
    </p:spTree>
    <p:extLst>
      <p:ext uri="{BB962C8B-B14F-4D97-AF65-F5344CB8AC3E}">
        <p14:creationId xmlns:p14="http://schemas.microsoft.com/office/powerpoint/2010/main" val="394456083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CD9DEA7-0F50-0D4F-9B81-659B14E1B142}"/>
              </a:ext>
            </a:extLst>
          </p:cNvPr>
          <p:cNvSpPr>
            <a:spLocks noGrp="1"/>
          </p:cNvSpPr>
          <p:nvPr>
            <p:ph type="title"/>
          </p:nvPr>
        </p:nvSpPr>
        <p:spPr/>
        <p:txBody>
          <a:bodyPr/>
          <a:lstStyle/>
          <a:p>
            <a:r>
              <a:rPr lang="en-GB"/>
              <a:t>Click to edit Master title style</a:t>
            </a:r>
            <a:endParaRPr lang="en-US"/>
          </a:p>
        </p:txBody>
      </p:sp>
      <p:sp>
        <p:nvSpPr>
          <p:cNvPr id="3" name="Vertical Text Placeholder 2">
            <a:extLst>
              <a:ext uri="{FF2B5EF4-FFF2-40B4-BE49-F238E27FC236}">
                <a16:creationId xmlns:a16="http://schemas.microsoft.com/office/drawing/2014/main" xmlns="" id="{BBD66215-64EE-0942-90B9-1106B27B5847}"/>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xmlns="" id="{458E26D1-8715-9E40-89F9-878FD2E10F83}"/>
              </a:ext>
            </a:extLst>
          </p:cNvPr>
          <p:cNvSpPr>
            <a:spLocks noGrp="1"/>
          </p:cNvSpPr>
          <p:nvPr>
            <p:ph type="dt" sz="half" idx="10"/>
          </p:nvPr>
        </p:nvSpPr>
        <p:spPr/>
        <p:txBody>
          <a:bodyPr/>
          <a:lstStyle/>
          <a:p>
            <a:fld id="{521B0F10-D753-9443-A627-9649EF766503}" type="datetimeFigureOut">
              <a:rPr lang="en-US" smtClean="0"/>
              <a:t>8/4/2022</a:t>
            </a:fld>
            <a:endParaRPr lang="en-US"/>
          </a:p>
        </p:txBody>
      </p:sp>
      <p:sp>
        <p:nvSpPr>
          <p:cNvPr id="5" name="Footer Placeholder 4">
            <a:extLst>
              <a:ext uri="{FF2B5EF4-FFF2-40B4-BE49-F238E27FC236}">
                <a16:creationId xmlns:a16="http://schemas.microsoft.com/office/drawing/2014/main" xmlns="" id="{88099A2B-DF9E-024D-9071-4365FCB6496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E668D303-B624-1741-9E82-52F81866D3DF}"/>
              </a:ext>
            </a:extLst>
          </p:cNvPr>
          <p:cNvSpPr>
            <a:spLocks noGrp="1"/>
          </p:cNvSpPr>
          <p:nvPr>
            <p:ph type="sldNum" sz="quarter" idx="12"/>
          </p:nvPr>
        </p:nvSpPr>
        <p:spPr/>
        <p:txBody>
          <a:bodyPr/>
          <a:lstStyle/>
          <a:p>
            <a:fld id="{917CBDF4-D770-394F-A5BB-531EC7D2BFF1}" type="slidenum">
              <a:rPr lang="en-US" smtClean="0"/>
              <a:t>‹#›</a:t>
            </a:fld>
            <a:endParaRPr lang="en-US"/>
          </a:p>
        </p:txBody>
      </p:sp>
    </p:spTree>
    <p:extLst>
      <p:ext uri="{BB962C8B-B14F-4D97-AF65-F5344CB8AC3E}">
        <p14:creationId xmlns:p14="http://schemas.microsoft.com/office/powerpoint/2010/main" val="22917240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xmlns="" id="{96DAF869-C112-B442-A78D-A2121F898F33}"/>
              </a:ext>
            </a:extLst>
          </p:cNvPr>
          <p:cNvSpPr>
            <a:spLocks noGrp="1"/>
          </p:cNvSpPr>
          <p:nvPr>
            <p:ph type="title" orient="vert"/>
          </p:nvPr>
        </p:nvSpPr>
        <p:spPr>
          <a:xfrm>
            <a:off x="8724900" y="365125"/>
            <a:ext cx="2628900" cy="5811838"/>
          </a:xfrm>
        </p:spPr>
        <p:txBody>
          <a:bodyPr vert="eaVert"/>
          <a:lstStyle/>
          <a:p>
            <a:r>
              <a:rPr lang="en-GB"/>
              <a:t>Click to edit Master title style</a:t>
            </a:r>
            <a:endParaRPr lang="en-US"/>
          </a:p>
        </p:txBody>
      </p:sp>
      <p:sp>
        <p:nvSpPr>
          <p:cNvPr id="3" name="Vertical Text Placeholder 2">
            <a:extLst>
              <a:ext uri="{FF2B5EF4-FFF2-40B4-BE49-F238E27FC236}">
                <a16:creationId xmlns:a16="http://schemas.microsoft.com/office/drawing/2014/main" xmlns="" id="{EF2EB977-65A2-904A-9A62-732B5CC1139A}"/>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xmlns="" id="{380D8507-CE3E-5A4D-BEC3-F9A94E5F1140}"/>
              </a:ext>
            </a:extLst>
          </p:cNvPr>
          <p:cNvSpPr>
            <a:spLocks noGrp="1"/>
          </p:cNvSpPr>
          <p:nvPr>
            <p:ph type="dt" sz="half" idx="10"/>
          </p:nvPr>
        </p:nvSpPr>
        <p:spPr/>
        <p:txBody>
          <a:bodyPr/>
          <a:lstStyle/>
          <a:p>
            <a:fld id="{521B0F10-D753-9443-A627-9649EF766503}" type="datetimeFigureOut">
              <a:rPr lang="en-US" smtClean="0"/>
              <a:t>8/4/2022</a:t>
            </a:fld>
            <a:endParaRPr lang="en-US"/>
          </a:p>
        </p:txBody>
      </p:sp>
      <p:sp>
        <p:nvSpPr>
          <p:cNvPr id="5" name="Footer Placeholder 4">
            <a:extLst>
              <a:ext uri="{FF2B5EF4-FFF2-40B4-BE49-F238E27FC236}">
                <a16:creationId xmlns:a16="http://schemas.microsoft.com/office/drawing/2014/main" xmlns="" id="{A0362E98-EDFB-6B41-B9F6-C7F38937254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9438AC6C-197F-234A-9D50-BBCCD3CC1312}"/>
              </a:ext>
            </a:extLst>
          </p:cNvPr>
          <p:cNvSpPr>
            <a:spLocks noGrp="1"/>
          </p:cNvSpPr>
          <p:nvPr>
            <p:ph type="sldNum" sz="quarter" idx="12"/>
          </p:nvPr>
        </p:nvSpPr>
        <p:spPr/>
        <p:txBody>
          <a:bodyPr/>
          <a:lstStyle/>
          <a:p>
            <a:fld id="{917CBDF4-D770-394F-A5BB-531EC7D2BFF1}" type="slidenum">
              <a:rPr lang="en-US" smtClean="0"/>
              <a:t>‹#›</a:t>
            </a:fld>
            <a:endParaRPr lang="en-US"/>
          </a:p>
        </p:txBody>
      </p:sp>
    </p:spTree>
    <p:extLst>
      <p:ext uri="{BB962C8B-B14F-4D97-AF65-F5344CB8AC3E}">
        <p14:creationId xmlns:p14="http://schemas.microsoft.com/office/powerpoint/2010/main" val="34608232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DBC41F3-F2FF-1B4E-B34B-22D32E8584A5}"/>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xmlns="" id="{CADFC0AF-8AAE-5A43-9733-EE34CE357119}"/>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xmlns="" id="{449C2951-4706-5A40-9042-6683F5025476}"/>
              </a:ext>
            </a:extLst>
          </p:cNvPr>
          <p:cNvSpPr>
            <a:spLocks noGrp="1"/>
          </p:cNvSpPr>
          <p:nvPr>
            <p:ph type="dt" sz="half" idx="10"/>
          </p:nvPr>
        </p:nvSpPr>
        <p:spPr/>
        <p:txBody>
          <a:bodyPr/>
          <a:lstStyle/>
          <a:p>
            <a:fld id="{521B0F10-D753-9443-A627-9649EF766503}" type="datetimeFigureOut">
              <a:rPr lang="en-US" smtClean="0"/>
              <a:t>8/4/2022</a:t>
            </a:fld>
            <a:endParaRPr lang="en-US"/>
          </a:p>
        </p:txBody>
      </p:sp>
      <p:sp>
        <p:nvSpPr>
          <p:cNvPr id="5" name="Footer Placeholder 4">
            <a:extLst>
              <a:ext uri="{FF2B5EF4-FFF2-40B4-BE49-F238E27FC236}">
                <a16:creationId xmlns:a16="http://schemas.microsoft.com/office/drawing/2014/main" xmlns="" id="{72FD9E0E-310E-5B4A-9BBB-25BB583D660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4AEADD28-2E0D-5A4C-938D-CEFBFC22D75B}"/>
              </a:ext>
            </a:extLst>
          </p:cNvPr>
          <p:cNvSpPr>
            <a:spLocks noGrp="1"/>
          </p:cNvSpPr>
          <p:nvPr>
            <p:ph type="sldNum" sz="quarter" idx="12"/>
          </p:nvPr>
        </p:nvSpPr>
        <p:spPr/>
        <p:txBody>
          <a:bodyPr/>
          <a:lstStyle/>
          <a:p>
            <a:fld id="{917CBDF4-D770-394F-A5BB-531EC7D2BFF1}" type="slidenum">
              <a:rPr lang="en-US" smtClean="0"/>
              <a:t>‹#›</a:t>
            </a:fld>
            <a:endParaRPr lang="en-US"/>
          </a:p>
        </p:txBody>
      </p:sp>
    </p:spTree>
    <p:extLst>
      <p:ext uri="{BB962C8B-B14F-4D97-AF65-F5344CB8AC3E}">
        <p14:creationId xmlns:p14="http://schemas.microsoft.com/office/powerpoint/2010/main" val="20570509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DC22214-5C57-C947-AAA8-FE16D295ADAE}"/>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endParaRPr lang="en-US"/>
          </a:p>
        </p:txBody>
      </p:sp>
      <p:sp>
        <p:nvSpPr>
          <p:cNvPr id="3" name="Text Placeholder 2">
            <a:extLst>
              <a:ext uri="{FF2B5EF4-FFF2-40B4-BE49-F238E27FC236}">
                <a16:creationId xmlns:a16="http://schemas.microsoft.com/office/drawing/2014/main" xmlns="" id="{7801E7AA-BDEF-174D-B8F0-BDA25456FEF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xmlns="" id="{A18F72CA-93A4-6D43-80D5-73626AF42879}"/>
              </a:ext>
            </a:extLst>
          </p:cNvPr>
          <p:cNvSpPr>
            <a:spLocks noGrp="1"/>
          </p:cNvSpPr>
          <p:nvPr>
            <p:ph type="dt" sz="half" idx="10"/>
          </p:nvPr>
        </p:nvSpPr>
        <p:spPr/>
        <p:txBody>
          <a:bodyPr/>
          <a:lstStyle/>
          <a:p>
            <a:fld id="{521B0F10-D753-9443-A627-9649EF766503}" type="datetimeFigureOut">
              <a:rPr lang="en-US" smtClean="0"/>
              <a:t>8/4/2022</a:t>
            </a:fld>
            <a:endParaRPr lang="en-US"/>
          </a:p>
        </p:txBody>
      </p:sp>
      <p:sp>
        <p:nvSpPr>
          <p:cNvPr id="5" name="Footer Placeholder 4">
            <a:extLst>
              <a:ext uri="{FF2B5EF4-FFF2-40B4-BE49-F238E27FC236}">
                <a16:creationId xmlns:a16="http://schemas.microsoft.com/office/drawing/2014/main" xmlns="" id="{E555C80F-852B-F949-801B-68685C0B6AE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E1E0F694-F6E5-6048-BBF7-F0B5066F15D1}"/>
              </a:ext>
            </a:extLst>
          </p:cNvPr>
          <p:cNvSpPr>
            <a:spLocks noGrp="1"/>
          </p:cNvSpPr>
          <p:nvPr>
            <p:ph type="sldNum" sz="quarter" idx="12"/>
          </p:nvPr>
        </p:nvSpPr>
        <p:spPr/>
        <p:txBody>
          <a:bodyPr/>
          <a:lstStyle/>
          <a:p>
            <a:fld id="{917CBDF4-D770-394F-A5BB-531EC7D2BFF1}" type="slidenum">
              <a:rPr lang="en-US" smtClean="0"/>
              <a:t>‹#›</a:t>
            </a:fld>
            <a:endParaRPr lang="en-US"/>
          </a:p>
        </p:txBody>
      </p:sp>
    </p:spTree>
    <p:extLst>
      <p:ext uri="{BB962C8B-B14F-4D97-AF65-F5344CB8AC3E}">
        <p14:creationId xmlns:p14="http://schemas.microsoft.com/office/powerpoint/2010/main" val="237361786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32CC80A-2E76-2D41-9292-1D7ACD8788EC}"/>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xmlns="" id="{860169E1-02CD-8D45-9508-322D09E2424C}"/>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a:extLst>
              <a:ext uri="{FF2B5EF4-FFF2-40B4-BE49-F238E27FC236}">
                <a16:creationId xmlns:a16="http://schemas.microsoft.com/office/drawing/2014/main" xmlns="" id="{FC7B16E5-1FAE-3943-AA63-829F8E2A2F38}"/>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a:extLst>
              <a:ext uri="{FF2B5EF4-FFF2-40B4-BE49-F238E27FC236}">
                <a16:creationId xmlns:a16="http://schemas.microsoft.com/office/drawing/2014/main" xmlns="" id="{1B383C6B-356C-134F-A659-C2A335091A0E}"/>
              </a:ext>
            </a:extLst>
          </p:cNvPr>
          <p:cNvSpPr>
            <a:spLocks noGrp="1"/>
          </p:cNvSpPr>
          <p:nvPr>
            <p:ph type="dt" sz="half" idx="10"/>
          </p:nvPr>
        </p:nvSpPr>
        <p:spPr/>
        <p:txBody>
          <a:bodyPr/>
          <a:lstStyle/>
          <a:p>
            <a:fld id="{521B0F10-D753-9443-A627-9649EF766503}" type="datetimeFigureOut">
              <a:rPr lang="en-US" smtClean="0"/>
              <a:t>8/4/2022</a:t>
            </a:fld>
            <a:endParaRPr lang="en-US"/>
          </a:p>
        </p:txBody>
      </p:sp>
      <p:sp>
        <p:nvSpPr>
          <p:cNvPr id="6" name="Footer Placeholder 5">
            <a:extLst>
              <a:ext uri="{FF2B5EF4-FFF2-40B4-BE49-F238E27FC236}">
                <a16:creationId xmlns:a16="http://schemas.microsoft.com/office/drawing/2014/main" xmlns="" id="{EFAC7B15-0F3C-2A43-85AA-AE2021ED644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E01F6798-8754-7B4E-8E40-20E128A1A375}"/>
              </a:ext>
            </a:extLst>
          </p:cNvPr>
          <p:cNvSpPr>
            <a:spLocks noGrp="1"/>
          </p:cNvSpPr>
          <p:nvPr>
            <p:ph type="sldNum" sz="quarter" idx="12"/>
          </p:nvPr>
        </p:nvSpPr>
        <p:spPr/>
        <p:txBody>
          <a:bodyPr/>
          <a:lstStyle/>
          <a:p>
            <a:fld id="{917CBDF4-D770-394F-A5BB-531EC7D2BFF1}" type="slidenum">
              <a:rPr lang="en-US" smtClean="0"/>
              <a:t>‹#›</a:t>
            </a:fld>
            <a:endParaRPr lang="en-US"/>
          </a:p>
        </p:txBody>
      </p:sp>
    </p:spTree>
    <p:extLst>
      <p:ext uri="{BB962C8B-B14F-4D97-AF65-F5344CB8AC3E}">
        <p14:creationId xmlns:p14="http://schemas.microsoft.com/office/powerpoint/2010/main" val="327674041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B74CB27-6F3C-C24A-AD9D-7041F4A66629}"/>
              </a:ext>
            </a:extLst>
          </p:cNvPr>
          <p:cNvSpPr>
            <a:spLocks noGrp="1"/>
          </p:cNvSpPr>
          <p:nvPr>
            <p:ph type="title"/>
          </p:nvPr>
        </p:nvSpPr>
        <p:spPr>
          <a:xfrm>
            <a:off x="839788" y="365125"/>
            <a:ext cx="10515600" cy="1325563"/>
          </a:xfrm>
        </p:spPr>
        <p:txBody>
          <a:bodyPr/>
          <a:lstStyle/>
          <a:p>
            <a:r>
              <a:rPr lang="en-GB"/>
              <a:t>Click to edit Master title style</a:t>
            </a:r>
            <a:endParaRPr lang="en-US"/>
          </a:p>
        </p:txBody>
      </p:sp>
      <p:sp>
        <p:nvSpPr>
          <p:cNvPr id="3" name="Text Placeholder 2">
            <a:extLst>
              <a:ext uri="{FF2B5EF4-FFF2-40B4-BE49-F238E27FC236}">
                <a16:creationId xmlns:a16="http://schemas.microsoft.com/office/drawing/2014/main" xmlns="" id="{ECC0A29F-DCB2-D647-924A-F08A4733B9F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xmlns="" id="{2FF3F856-182C-7541-ACF7-B87E6107B436}"/>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a:extLst>
              <a:ext uri="{FF2B5EF4-FFF2-40B4-BE49-F238E27FC236}">
                <a16:creationId xmlns:a16="http://schemas.microsoft.com/office/drawing/2014/main" xmlns="" id="{6FBCB988-1939-AA4B-B17D-A4AE8F69DBF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xmlns="" id="{46C83E45-F7D6-474D-9330-1469FB5F7BAE}"/>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a:extLst>
              <a:ext uri="{FF2B5EF4-FFF2-40B4-BE49-F238E27FC236}">
                <a16:creationId xmlns:a16="http://schemas.microsoft.com/office/drawing/2014/main" xmlns="" id="{5037AE4F-23C5-704A-B4F1-A7E5384E34C8}"/>
              </a:ext>
            </a:extLst>
          </p:cNvPr>
          <p:cNvSpPr>
            <a:spLocks noGrp="1"/>
          </p:cNvSpPr>
          <p:nvPr>
            <p:ph type="dt" sz="half" idx="10"/>
          </p:nvPr>
        </p:nvSpPr>
        <p:spPr/>
        <p:txBody>
          <a:bodyPr/>
          <a:lstStyle/>
          <a:p>
            <a:fld id="{521B0F10-D753-9443-A627-9649EF766503}" type="datetimeFigureOut">
              <a:rPr lang="en-US" smtClean="0"/>
              <a:t>8/4/2022</a:t>
            </a:fld>
            <a:endParaRPr lang="en-US"/>
          </a:p>
        </p:txBody>
      </p:sp>
      <p:sp>
        <p:nvSpPr>
          <p:cNvPr id="8" name="Footer Placeholder 7">
            <a:extLst>
              <a:ext uri="{FF2B5EF4-FFF2-40B4-BE49-F238E27FC236}">
                <a16:creationId xmlns:a16="http://schemas.microsoft.com/office/drawing/2014/main" xmlns="" id="{0EE555F9-DB69-5E45-AC0F-3DF4BAFA92C8}"/>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xmlns="" id="{2B9D15F8-8935-BB48-B587-5DAB46E206DC}"/>
              </a:ext>
            </a:extLst>
          </p:cNvPr>
          <p:cNvSpPr>
            <a:spLocks noGrp="1"/>
          </p:cNvSpPr>
          <p:nvPr>
            <p:ph type="sldNum" sz="quarter" idx="12"/>
          </p:nvPr>
        </p:nvSpPr>
        <p:spPr/>
        <p:txBody>
          <a:bodyPr/>
          <a:lstStyle/>
          <a:p>
            <a:fld id="{917CBDF4-D770-394F-A5BB-531EC7D2BFF1}" type="slidenum">
              <a:rPr lang="en-US" smtClean="0"/>
              <a:t>‹#›</a:t>
            </a:fld>
            <a:endParaRPr lang="en-US"/>
          </a:p>
        </p:txBody>
      </p:sp>
    </p:spTree>
    <p:extLst>
      <p:ext uri="{BB962C8B-B14F-4D97-AF65-F5344CB8AC3E}">
        <p14:creationId xmlns:p14="http://schemas.microsoft.com/office/powerpoint/2010/main" val="14980407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6179739-03E8-E247-B101-26CAE3255B12}"/>
              </a:ext>
            </a:extLst>
          </p:cNvPr>
          <p:cNvSpPr>
            <a:spLocks noGrp="1"/>
          </p:cNvSpPr>
          <p:nvPr>
            <p:ph type="title"/>
          </p:nvPr>
        </p:nvSpPr>
        <p:spPr/>
        <p:txBody>
          <a:bodyPr/>
          <a:lstStyle/>
          <a:p>
            <a:r>
              <a:rPr lang="en-GB"/>
              <a:t>Click to edit Master title style</a:t>
            </a:r>
            <a:endParaRPr lang="en-US"/>
          </a:p>
        </p:txBody>
      </p:sp>
      <p:sp>
        <p:nvSpPr>
          <p:cNvPr id="3" name="Date Placeholder 2">
            <a:extLst>
              <a:ext uri="{FF2B5EF4-FFF2-40B4-BE49-F238E27FC236}">
                <a16:creationId xmlns:a16="http://schemas.microsoft.com/office/drawing/2014/main" xmlns="" id="{21A275F8-2670-2A4F-836D-3242B61E8036}"/>
              </a:ext>
            </a:extLst>
          </p:cNvPr>
          <p:cNvSpPr>
            <a:spLocks noGrp="1"/>
          </p:cNvSpPr>
          <p:nvPr>
            <p:ph type="dt" sz="half" idx="10"/>
          </p:nvPr>
        </p:nvSpPr>
        <p:spPr/>
        <p:txBody>
          <a:bodyPr/>
          <a:lstStyle/>
          <a:p>
            <a:fld id="{521B0F10-D753-9443-A627-9649EF766503}" type="datetimeFigureOut">
              <a:rPr lang="en-US" smtClean="0"/>
              <a:t>8/4/2022</a:t>
            </a:fld>
            <a:endParaRPr lang="en-US"/>
          </a:p>
        </p:txBody>
      </p:sp>
      <p:sp>
        <p:nvSpPr>
          <p:cNvPr id="4" name="Footer Placeholder 3">
            <a:extLst>
              <a:ext uri="{FF2B5EF4-FFF2-40B4-BE49-F238E27FC236}">
                <a16:creationId xmlns:a16="http://schemas.microsoft.com/office/drawing/2014/main" xmlns="" id="{AB65EF1C-8D54-6D4C-9FD0-10DD7E508154}"/>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xmlns="" id="{1963960A-D8F6-9C4E-9E33-8CAE010EB919}"/>
              </a:ext>
            </a:extLst>
          </p:cNvPr>
          <p:cNvSpPr>
            <a:spLocks noGrp="1"/>
          </p:cNvSpPr>
          <p:nvPr>
            <p:ph type="sldNum" sz="quarter" idx="12"/>
          </p:nvPr>
        </p:nvSpPr>
        <p:spPr/>
        <p:txBody>
          <a:bodyPr/>
          <a:lstStyle/>
          <a:p>
            <a:fld id="{917CBDF4-D770-394F-A5BB-531EC7D2BFF1}" type="slidenum">
              <a:rPr lang="en-US" smtClean="0"/>
              <a:t>‹#›</a:t>
            </a:fld>
            <a:endParaRPr lang="en-US"/>
          </a:p>
        </p:txBody>
      </p:sp>
    </p:spTree>
    <p:extLst>
      <p:ext uri="{BB962C8B-B14F-4D97-AF65-F5344CB8AC3E}">
        <p14:creationId xmlns:p14="http://schemas.microsoft.com/office/powerpoint/2010/main" val="25498477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AF47CAAD-E478-434C-9319-88EFA3DAE7B8}"/>
              </a:ext>
            </a:extLst>
          </p:cNvPr>
          <p:cNvSpPr>
            <a:spLocks noGrp="1"/>
          </p:cNvSpPr>
          <p:nvPr>
            <p:ph type="dt" sz="half" idx="10"/>
          </p:nvPr>
        </p:nvSpPr>
        <p:spPr/>
        <p:txBody>
          <a:bodyPr/>
          <a:lstStyle/>
          <a:p>
            <a:fld id="{521B0F10-D753-9443-A627-9649EF766503}" type="datetimeFigureOut">
              <a:rPr lang="en-US" smtClean="0"/>
              <a:t>8/4/2022</a:t>
            </a:fld>
            <a:endParaRPr lang="en-US"/>
          </a:p>
        </p:txBody>
      </p:sp>
      <p:sp>
        <p:nvSpPr>
          <p:cNvPr id="3" name="Footer Placeholder 2">
            <a:extLst>
              <a:ext uri="{FF2B5EF4-FFF2-40B4-BE49-F238E27FC236}">
                <a16:creationId xmlns:a16="http://schemas.microsoft.com/office/drawing/2014/main" xmlns="" id="{EEE00528-D181-8C42-BDAA-811779B9AC8E}"/>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xmlns="" id="{93ED146E-1D03-CA4C-BD78-5C6F1EFD76F0}"/>
              </a:ext>
            </a:extLst>
          </p:cNvPr>
          <p:cNvSpPr>
            <a:spLocks noGrp="1"/>
          </p:cNvSpPr>
          <p:nvPr>
            <p:ph type="sldNum" sz="quarter" idx="12"/>
          </p:nvPr>
        </p:nvSpPr>
        <p:spPr/>
        <p:txBody>
          <a:bodyPr/>
          <a:lstStyle/>
          <a:p>
            <a:fld id="{917CBDF4-D770-394F-A5BB-531EC7D2BFF1}" type="slidenum">
              <a:rPr lang="en-US" smtClean="0"/>
              <a:t>‹#›</a:t>
            </a:fld>
            <a:endParaRPr lang="en-US"/>
          </a:p>
        </p:txBody>
      </p:sp>
    </p:spTree>
    <p:extLst>
      <p:ext uri="{BB962C8B-B14F-4D97-AF65-F5344CB8AC3E}">
        <p14:creationId xmlns:p14="http://schemas.microsoft.com/office/powerpoint/2010/main" val="1417795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C6BE20F-63F2-FD49-B331-71F25A6ADCAD}"/>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Content Placeholder 2">
            <a:extLst>
              <a:ext uri="{FF2B5EF4-FFF2-40B4-BE49-F238E27FC236}">
                <a16:creationId xmlns:a16="http://schemas.microsoft.com/office/drawing/2014/main" xmlns="" id="{412EFBA1-93ED-F647-B68A-7361E2F274E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a:extLst>
              <a:ext uri="{FF2B5EF4-FFF2-40B4-BE49-F238E27FC236}">
                <a16:creationId xmlns:a16="http://schemas.microsoft.com/office/drawing/2014/main" xmlns="" id="{05BB3689-0A05-7441-A44B-1312F2AD585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xmlns="" id="{737F261C-5585-5740-A651-36ADEC3EBA3C}"/>
              </a:ext>
            </a:extLst>
          </p:cNvPr>
          <p:cNvSpPr>
            <a:spLocks noGrp="1"/>
          </p:cNvSpPr>
          <p:nvPr>
            <p:ph type="dt" sz="half" idx="10"/>
          </p:nvPr>
        </p:nvSpPr>
        <p:spPr/>
        <p:txBody>
          <a:bodyPr/>
          <a:lstStyle/>
          <a:p>
            <a:fld id="{521B0F10-D753-9443-A627-9649EF766503}" type="datetimeFigureOut">
              <a:rPr lang="en-US" smtClean="0"/>
              <a:t>8/4/2022</a:t>
            </a:fld>
            <a:endParaRPr lang="en-US"/>
          </a:p>
        </p:txBody>
      </p:sp>
      <p:sp>
        <p:nvSpPr>
          <p:cNvPr id="6" name="Footer Placeholder 5">
            <a:extLst>
              <a:ext uri="{FF2B5EF4-FFF2-40B4-BE49-F238E27FC236}">
                <a16:creationId xmlns:a16="http://schemas.microsoft.com/office/drawing/2014/main" xmlns="" id="{685809C5-2643-AB4C-BE72-3B134022BF1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40FA6893-3E3A-EA4C-95B9-AE3A455A8595}"/>
              </a:ext>
            </a:extLst>
          </p:cNvPr>
          <p:cNvSpPr>
            <a:spLocks noGrp="1"/>
          </p:cNvSpPr>
          <p:nvPr>
            <p:ph type="sldNum" sz="quarter" idx="12"/>
          </p:nvPr>
        </p:nvSpPr>
        <p:spPr/>
        <p:txBody>
          <a:bodyPr/>
          <a:lstStyle/>
          <a:p>
            <a:fld id="{917CBDF4-D770-394F-A5BB-531EC7D2BFF1}" type="slidenum">
              <a:rPr lang="en-US" smtClean="0"/>
              <a:t>‹#›</a:t>
            </a:fld>
            <a:endParaRPr lang="en-US"/>
          </a:p>
        </p:txBody>
      </p:sp>
    </p:spTree>
    <p:extLst>
      <p:ext uri="{BB962C8B-B14F-4D97-AF65-F5344CB8AC3E}">
        <p14:creationId xmlns:p14="http://schemas.microsoft.com/office/powerpoint/2010/main" val="27917289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8606D7F-B703-0045-9445-3A5706FB6EFA}"/>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Picture Placeholder 2">
            <a:extLst>
              <a:ext uri="{FF2B5EF4-FFF2-40B4-BE49-F238E27FC236}">
                <a16:creationId xmlns:a16="http://schemas.microsoft.com/office/drawing/2014/main" xmlns="" id="{A7998A1A-B7A1-2B43-94E2-9A235B30B8F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xmlns="" id="{176DAFC2-2112-FA4E-B8F8-AFABF476A85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xmlns="" id="{51806CAE-25F7-6E49-842E-3B8E442B3B52}"/>
              </a:ext>
            </a:extLst>
          </p:cNvPr>
          <p:cNvSpPr>
            <a:spLocks noGrp="1"/>
          </p:cNvSpPr>
          <p:nvPr>
            <p:ph type="dt" sz="half" idx="10"/>
          </p:nvPr>
        </p:nvSpPr>
        <p:spPr/>
        <p:txBody>
          <a:bodyPr/>
          <a:lstStyle/>
          <a:p>
            <a:fld id="{521B0F10-D753-9443-A627-9649EF766503}" type="datetimeFigureOut">
              <a:rPr lang="en-US" smtClean="0"/>
              <a:t>8/4/2022</a:t>
            </a:fld>
            <a:endParaRPr lang="en-US"/>
          </a:p>
        </p:txBody>
      </p:sp>
      <p:sp>
        <p:nvSpPr>
          <p:cNvPr id="6" name="Footer Placeholder 5">
            <a:extLst>
              <a:ext uri="{FF2B5EF4-FFF2-40B4-BE49-F238E27FC236}">
                <a16:creationId xmlns:a16="http://schemas.microsoft.com/office/drawing/2014/main" xmlns="" id="{0DB9870D-3530-8549-9D52-17F002B8EAB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34C024A6-62D2-3D4F-82C9-7027FA6605F0}"/>
              </a:ext>
            </a:extLst>
          </p:cNvPr>
          <p:cNvSpPr>
            <a:spLocks noGrp="1"/>
          </p:cNvSpPr>
          <p:nvPr>
            <p:ph type="sldNum" sz="quarter" idx="12"/>
          </p:nvPr>
        </p:nvSpPr>
        <p:spPr/>
        <p:txBody>
          <a:bodyPr/>
          <a:lstStyle/>
          <a:p>
            <a:fld id="{917CBDF4-D770-394F-A5BB-531EC7D2BFF1}" type="slidenum">
              <a:rPr lang="en-US" smtClean="0"/>
              <a:t>‹#›</a:t>
            </a:fld>
            <a:endParaRPr lang="en-US"/>
          </a:p>
        </p:txBody>
      </p:sp>
    </p:spTree>
    <p:extLst>
      <p:ext uri="{BB962C8B-B14F-4D97-AF65-F5344CB8AC3E}">
        <p14:creationId xmlns:p14="http://schemas.microsoft.com/office/powerpoint/2010/main" val="413225508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xmlns="" id="{C24F3530-7B9C-6E47-9EE3-302BE26CD9D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a:extLst>
              <a:ext uri="{FF2B5EF4-FFF2-40B4-BE49-F238E27FC236}">
                <a16:creationId xmlns:a16="http://schemas.microsoft.com/office/drawing/2014/main" xmlns="" id="{2C937000-E6DF-4D41-B230-B25A7A6AAAF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xmlns="" id="{9E267D58-13CC-AA4C-9388-44BE4695348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21B0F10-D753-9443-A627-9649EF766503}" type="datetimeFigureOut">
              <a:rPr lang="en-US" smtClean="0"/>
              <a:t>8/4/2022</a:t>
            </a:fld>
            <a:endParaRPr lang="en-US"/>
          </a:p>
        </p:txBody>
      </p:sp>
      <p:sp>
        <p:nvSpPr>
          <p:cNvPr id="5" name="Footer Placeholder 4">
            <a:extLst>
              <a:ext uri="{FF2B5EF4-FFF2-40B4-BE49-F238E27FC236}">
                <a16:creationId xmlns:a16="http://schemas.microsoft.com/office/drawing/2014/main" xmlns="" id="{D591A852-8F01-4A40-A906-7D91917810C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xmlns="" id="{5C00D0C6-254E-7E4C-94C4-0912BB3C24C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17CBDF4-D770-394F-A5BB-531EC7D2BFF1}" type="slidenum">
              <a:rPr lang="en-US" smtClean="0"/>
              <a:t>‹#›</a:t>
            </a:fld>
            <a:endParaRPr lang="en-US"/>
          </a:p>
        </p:txBody>
      </p:sp>
    </p:spTree>
    <p:extLst>
      <p:ext uri="{BB962C8B-B14F-4D97-AF65-F5344CB8AC3E}">
        <p14:creationId xmlns:p14="http://schemas.microsoft.com/office/powerpoint/2010/main" val="184672024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2A17863-E416-AF4A-93BA-5881DAE76B24}"/>
              </a:ext>
            </a:extLst>
          </p:cNvPr>
          <p:cNvSpPr>
            <a:spLocks noGrp="1"/>
          </p:cNvSpPr>
          <p:nvPr>
            <p:ph type="ctrTitle"/>
          </p:nvPr>
        </p:nvSpPr>
        <p:spPr>
          <a:xfrm>
            <a:off x="1524000" y="1041400"/>
            <a:ext cx="9144000" cy="2387600"/>
          </a:xfrm>
        </p:spPr>
        <p:txBody>
          <a:bodyPr>
            <a:normAutofit fontScale="90000"/>
          </a:bodyPr>
          <a:lstStyle/>
          <a:p>
            <a:r>
              <a:rPr lang="en-GB" dirty="0">
                <a:latin typeface="Century Gothic" panose="020B0502020202020204" pitchFamily="34" charset="0"/>
              </a:rPr>
              <a:t>Why Reform the Child Care Sector? </a:t>
            </a:r>
            <a:br>
              <a:rPr lang="en-GB" dirty="0">
                <a:latin typeface="Century Gothic" panose="020B0502020202020204" pitchFamily="34" charset="0"/>
              </a:rPr>
            </a:br>
            <a:endParaRPr lang="en-US" dirty="0">
              <a:latin typeface="Century Gothic" panose="020B0502020202020204" pitchFamily="34" charset="0"/>
            </a:endParaRPr>
          </a:p>
        </p:txBody>
      </p:sp>
      <p:sp>
        <p:nvSpPr>
          <p:cNvPr id="3" name="Subtitle 2">
            <a:extLst>
              <a:ext uri="{FF2B5EF4-FFF2-40B4-BE49-F238E27FC236}">
                <a16:creationId xmlns:a16="http://schemas.microsoft.com/office/drawing/2014/main" xmlns="" id="{1038500C-A77C-C34C-8D01-29CDB1F5CD1D}"/>
              </a:ext>
            </a:extLst>
          </p:cNvPr>
          <p:cNvSpPr>
            <a:spLocks noGrp="1"/>
          </p:cNvSpPr>
          <p:nvPr>
            <p:ph type="subTitle" idx="1"/>
          </p:nvPr>
        </p:nvSpPr>
        <p:spPr/>
        <p:txBody>
          <a:bodyPr/>
          <a:lstStyle/>
          <a:p>
            <a:r>
              <a:rPr lang="en-US" dirty="0">
                <a:latin typeface="Century Gothic" panose="020B0502020202020204" pitchFamily="34" charset="0"/>
              </a:rPr>
              <a:t>Christopher Muwanguzi </a:t>
            </a:r>
          </a:p>
        </p:txBody>
      </p:sp>
      <p:pic>
        <p:nvPicPr>
          <p:cNvPr id="4" name="officeArt object">
            <a:extLst>
              <a:ext uri="{FF2B5EF4-FFF2-40B4-BE49-F238E27FC236}">
                <a16:creationId xmlns:a16="http://schemas.microsoft.com/office/drawing/2014/main" xmlns="" id="{512605DD-CBBA-9A49-AA75-D7F3A53842C4}"/>
              </a:ext>
            </a:extLst>
          </p:cNvPr>
          <p:cNvPicPr/>
          <p:nvPr/>
        </p:nvPicPr>
        <p:blipFill>
          <a:blip r:embed="rId2"/>
          <a:stretch>
            <a:fillRect/>
          </a:stretch>
        </p:blipFill>
        <p:spPr>
          <a:xfrm>
            <a:off x="8690703" y="5531485"/>
            <a:ext cx="2727960" cy="570230"/>
          </a:xfrm>
          <a:prstGeom prst="rect">
            <a:avLst/>
          </a:prstGeom>
          <a:ln w="12700" cap="flat">
            <a:noFill/>
            <a:miter lim="400000"/>
          </a:ln>
          <a:effectLst/>
        </p:spPr>
      </p:pic>
      <p:pic>
        <p:nvPicPr>
          <p:cNvPr id="6" name="Picture 5">
            <a:extLst>
              <a:ext uri="{FF2B5EF4-FFF2-40B4-BE49-F238E27FC236}">
                <a16:creationId xmlns:a16="http://schemas.microsoft.com/office/drawing/2014/main" xmlns="" id="{36100C71-DE54-264F-8762-6E39293768F5}"/>
              </a:ext>
            </a:extLst>
          </p:cNvPr>
          <p:cNvPicPr>
            <a:picLocks noChangeAspect="1"/>
          </p:cNvPicPr>
          <p:nvPr/>
        </p:nvPicPr>
        <p:blipFill>
          <a:blip r:embed="rId3"/>
          <a:stretch>
            <a:fillRect/>
          </a:stretch>
        </p:blipFill>
        <p:spPr>
          <a:xfrm>
            <a:off x="1069900" y="4929920"/>
            <a:ext cx="2727960" cy="1347612"/>
          </a:xfrm>
          <a:prstGeom prst="rect">
            <a:avLst/>
          </a:prstGeom>
        </p:spPr>
      </p:pic>
    </p:spTree>
    <p:extLst>
      <p:ext uri="{BB962C8B-B14F-4D97-AF65-F5344CB8AC3E}">
        <p14:creationId xmlns:p14="http://schemas.microsoft.com/office/powerpoint/2010/main" val="204535048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Text&#10;&#10;Description automatically generated">
            <a:extLst>
              <a:ext uri="{FF2B5EF4-FFF2-40B4-BE49-F238E27FC236}">
                <a16:creationId xmlns:a16="http://schemas.microsoft.com/office/drawing/2014/main" xmlns="" id="{65413DBE-55DD-2948-86B9-9AD6B6AE7C11}"/>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61218" y="33453"/>
            <a:ext cx="9577039" cy="6771458"/>
          </a:xfrm>
          <a:prstGeom prst="rect">
            <a:avLst/>
          </a:prstGeom>
          <a:noFill/>
          <a:ln>
            <a:noFill/>
          </a:ln>
        </p:spPr>
      </p:pic>
    </p:spTree>
    <p:extLst>
      <p:ext uri="{BB962C8B-B14F-4D97-AF65-F5344CB8AC3E}">
        <p14:creationId xmlns:p14="http://schemas.microsoft.com/office/powerpoint/2010/main" val="10998625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xmlns="" id="{1520DD51-54A0-6A47-8C4E-887E8780F8B1}"/>
              </a:ext>
            </a:extLst>
          </p:cNvPr>
          <p:cNvPicPr>
            <a:picLocks noGrp="1" noChangeAspect="1"/>
          </p:cNvPicPr>
          <p:nvPr>
            <p:ph idx="1"/>
          </p:nvPr>
        </p:nvPicPr>
        <p:blipFill>
          <a:blip r:embed="rId2"/>
          <a:stretch>
            <a:fillRect/>
          </a:stretch>
        </p:blipFill>
        <p:spPr>
          <a:xfrm>
            <a:off x="556497" y="245327"/>
            <a:ext cx="4251369" cy="6495461"/>
          </a:xfrm>
        </p:spPr>
      </p:pic>
      <p:sp>
        <p:nvSpPr>
          <p:cNvPr id="6" name="TextBox 5">
            <a:extLst>
              <a:ext uri="{FF2B5EF4-FFF2-40B4-BE49-F238E27FC236}">
                <a16:creationId xmlns:a16="http://schemas.microsoft.com/office/drawing/2014/main" xmlns="" id="{CD8EC5D2-49AF-2341-8759-C6E0DDB6D28A}"/>
              </a:ext>
            </a:extLst>
          </p:cNvPr>
          <p:cNvSpPr txBox="1"/>
          <p:nvPr/>
        </p:nvSpPr>
        <p:spPr>
          <a:xfrm>
            <a:off x="5630435" y="1005353"/>
            <a:ext cx="5701992" cy="3970318"/>
          </a:xfrm>
          <a:prstGeom prst="rect">
            <a:avLst/>
          </a:prstGeom>
          <a:noFill/>
        </p:spPr>
        <p:txBody>
          <a:bodyPr wrap="square" rtlCol="0">
            <a:spAutoFit/>
          </a:bodyPr>
          <a:lstStyle/>
          <a:p>
            <a:r>
              <a:rPr lang="en-US" b="1" dirty="0">
                <a:latin typeface="Century Gothic" panose="020B0502020202020204" pitchFamily="34" charset="0"/>
              </a:rPr>
              <a:t>Advocacy is a very important part of Care reform. But even more important is evidenced based advocacy done collaboratively.</a:t>
            </a:r>
          </a:p>
          <a:p>
            <a:endParaRPr lang="en-US" dirty="0">
              <a:latin typeface="Century Gothic" panose="020B0502020202020204" pitchFamily="34" charset="0"/>
            </a:endParaRPr>
          </a:p>
          <a:p>
            <a:pPr marL="285750" indent="-285750">
              <a:buFont typeface="Arial" panose="020B0604020202020204" pitchFamily="34" charset="0"/>
              <a:buChar char="•"/>
            </a:pPr>
            <a:r>
              <a:rPr lang="en-US" dirty="0">
                <a:latin typeface="Century Gothic" panose="020B0502020202020204" pitchFamily="34" charset="0"/>
              </a:rPr>
              <a:t>A shared vision and plan of action ( with a timeline)</a:t>
            </a:r>
            <a:br>
              <a:rPr lang="en-US" dirty="0">
                <a:latin typeface="Century Gothic" panose="020B0502020202020204" pitchFamily="34" charset="0"/>
              </a:rPr>
            </a:br>
            <a:endParaRPr lang="en-US" dirty="0">
              <a:latin typeface="Century Gothic" panose="020B0502020202020204" pitchFamily="34" charset="0"/>
            </a:endParaRPr>
          </a:p>
          <a:p>
            <a:pPr marL="285750" indent="-285750">
              <a:buFont typeface="Arial" panose="020B0604020202020204" pitchFamily="34" charset="0"/>
              <a:buChar char="•"/>
            </a:pPr>
            <a:r>
              <a:rPr lang="en-US" dirty="0">
                <a:latin typeface="Century Gothic" panose="020B0502020202020204" pitchFamily="34" charset="0"/>
              </a:rPr>
              <a:t>Common understanding of language </a:t>
            </a:r>
            <a:br>
              <a:rPr lang="en-US" dirty="0">
                <a:latin typeface="Century Gothic" panose="020B0502020202020204" pitchFamily="34" charset="0"/>
              </a:rPr>
            </a:br>
            <a:endParaRPr lang="en-US" dirty="0">
              <a:latin typeface="Century Gothic" panose="020B0502020202020204" pitchFamily="34" charset="0"/>
            </a:endParaRPr>
          </a:p>
          <a:p>
            <a:pPr marL="285750" indent="-285750">
              <a:buFont typeface="Arial" panose="020B0604020202020204" pitchFamily="34" charset="0"/>
              <a:buChar char="•"/>
            </a:pPr>
            <a:r>
              <a:rPr lang="en-US" dirty="0">
                <a:latin typeface="Century Gothic" panose="020B0502020202020204" pitchFamily="34" charset="0"/>
              </a:rPr>
              <a:t>Simple measures to evaluate progress and to celebrate milestones </a:t>
            </a:r>
            <a:br>
              <a:rPr lang="en-US" dirty="0">
                <a:latin typeface="Century Gothic" panose="020B0502020202020204" pitchFamily="34" charset="0"/>
              </a:rPr>
            </a:br>
            <a:endParaRPr lang="en-US" dirty="0">
              <a:latin typeface="Century Gothic" panose="020B0502020202020204" pitchFamily="34" charset="0"/>
            </a:endParaRPr>
          </a:p>
          <a:p>
            <a:pPr marL="285750" indent="-285750">
              <a:buFont typeface="Arial" panose="020B0604020202020204" pitchFamily="34" charset="0"/>
              <a:buChar char="•"/>
            </a:pPr>
            <a:r>
              <a:rPr lang="en-US" dirty="0">
                <a:latin typeface="Century Gothic" panose="020B0502020202020204" pitchFamily="34" charset="0"/>
              </a:rPr>
              <a:t>Clarity on who leads – when and what. </a:t>
            </a:r>
            <a:r>
              <a:rPr lang="en-US" dirty="0"/>
              <a:t/>
            </a:r>
            <a:br>
              <a:rPr lang="en-US" dirty="0"/>
            </a:br>
            <a:endParaRPr lang="en-US" dirty="0"/>
          </a:p>
        </p:txBody>
      </p:sp>
    </p:spTree>
    <p:extLst>
      <p:ext uri="{BB962C8B-B14F-4D97-AF65-F5344CB8AC3E}">
        <p14:creationId xmlns:p14="http://schemas.microsoft.com/office/powerpoint/2010/main" val="4471314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99D2D66-4744-E949-A370-C2041543EF85}"/>
              </a:ext>
            </a:extLst>
          </p:cNvPr>
          <p:cNvSpPr>
            <a:spLocks noGrp="1"/>
          </p:cNvSpPr>
          <p:nvPr>
            <p:ph type="title"/>
          </p:nvPr>
        </p:nvSpPr>
        <p:spPr/>
        <p:txBody>
          <a:bodyPr/>
          <a:lstStyle/>
          <a:p>
            <a:endParaRPr lang="en-US" dirty="0"/>
          </a:p>
        </p:txBody>
      </p:sp>
      <p:sp>
        <p:nvSpPr>
          <p:cNvPr id="3" name="Content Placeholder 2">
            <a:extLst>
              <a:ext uri="{FF2B5EF4-FFF2-40B4-BE49-F238E27FC236}">
                <a16:creationId xmlns:a16="http://schemas.microsoft.com/office/drawing/2014/main" xmlns="" id="{E6AAA4A5-0D6A-8849-B5B3-8C89D8B1D1EE}"/>
              </a:ext>
            </a:extLst>
          </p:cNvPr>
          <p:cNvSpPr>
            <a:spLocks noGrp="1"/>
          </p:cNvSpPr>
          <p:nvPr>
            <p:ph idx="1"/>
          </p:nvPr>
        </p:nvSpPr>
        <p:spPr>
          <a:xfrm>
            <a:off x="838200" y="1825625"/>
            <a:ext cx="10515600" cy="4351338"/>
          </a:xfrm>
        </p:spPr>
        <p:txBody>
          <a:bodyPr>
            <a:noAutofit/>
          </a:bodyPr>
          <a:lstStyle/>
          <a:p>
            <a:pPr marL="0" indent="0" algn="just">
              <a:buNone/>
            </a:pPr>
            <a:r>
              <a:rPr lang="en-GB" sz="2400" dirty="0">
                <a:latin typeface="Century Gothic" panose="020B0502020202020204" pitchFamily="34" charset="0"/>
              </a:rPr>
              <a:t>The current use of residential care contradicts the very African concept of kinship care and the value of family and community care. </a:t>
            </a:r>
          </a:p>
          <a:p>
            <a:pPr marL="0" indent="0" algn="just">
              <a:buNone/>
            </a:pPr>
            <a:endParaRPr lang="en-GB" sz="2400" dirty="0">
              <a:latin typeface="Century Gothic" panose="020B0502020202020204" pitchFamily="34" charset="0"/>
            </a:endParaRPr>
          </a:p>
          <a:p>
            <a:pPr marL="0" indent="0" algn="just">
              <a:buNone/>
            </a:pPr>
            <a:r>
              <a:rPr lang="en-GB" sz="2400" dirty="0">
                <a:latin typeface="Century Gothic" panose="020B0502020202020204" pitchFamily="34" charset="0"/>
              </a:rPr>
              <a:t>Residential care is not limited to children who lack appropriate adult caregivers; rather, it is being used to address a complex set of issues affecting families, largely related to poverty and the lack of access to primary services, especially health, education, and other social services </a:t>
            </a:r>
          </a:p>
          <a:p>
            <a:pPr marL="0" indent="0" algn="just">
              <a:buNone/>
            </a:pPr>
            <a:endParaRPr lang="en-GB" sz="2400" dirty="0">
              <a:latin typeface="Century Gothic" panose="020B0502020202020204" pitchFamily="34" charset="0"/>
            </a:endParaRPr>
          </a:p>
          <a:p>
            <a:pPr marL="0" indent="0" algn="just">
              <a:buNone/>
            </a:pPr>
            <a:r>
              <a:rPr lang="en-GB" sz="2400" dirty="0">
                <a:latin typeface="Century Gothic" panose="020B0502020202020204" pitchFamily="34" charset="0"/>
              </a:rPr>
              <a:t>Draft - National Framework for Alternative Care, </a:t>
            </a:r>
            <a:endParaRPr lang="en-US" sz="2400" dirty="0">
              <a:latin typeface="Century Gothic" panose="020B0502020202020204" pitchFamily="34" charset="0"/>
            </a:endParaRPr>
          </a:p>
        </p:txBody>
      </p:sp>
    </p:spTree>
    <p:extLst>
      <p:ext uri="{BB962C8B-B14F-4D97-AF65-F5344CB8AC3E}">
        <p14:creationId xmlns:p14="http://schemas.microsoft.com/office/powerpoint/2010/main" val="181860821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xmlns="" id="{D887D251-488D-504F-AADC-243D38129FE6}"/>
              </a:ext>
            </a:extLst>
          </p:cNvPr>
          <p:cNvSpPr txBox="1"/>
          <p:nvPr/>
        </p:nvSpPr>
        <p:spPr>
          <a:xfrm>
            <a:off x="2503448" y="2028169"/>
            <a:ext cx="7185104" cy="3046988"/>
          </a:xfrm>
          <a:prstGeom prst="rect">
            <a:avLst/>
          </a:prstGeom>
          <a:noFill/>
        </p:spPr>
        <p:txBody>
          <a:bodyPr wrap="square" rtlCol="0">
            <a:spAutoFit/>
          </a:bodyPr>
          <a:lstStyle/>
          <a:p>
            <a:r>
              <a:rPr lang="en-US" sz="3200" dirty="0">
                <a:latin typeface="Century Gothic" panose="020B0502020202020204" pitchFamily="34" charset="0"/>
              </a:rPr>
              <a:t>“If you want to go fast, go alone, if you want to go far, go together” – African Proverb </a:t>
            </a:r>
            <a:br>
              <a:rPr lang="en-US" sz="3200" dirty="0">
                <a:latin typeface="Century Gothic" panose="020B0502020202020204" pitchFamily="34" charset="0"/>
              </a:rPr>
            </a:br>
            <a:r>
              <a:rPr lang="en-US" sz="3200" dirty="0">
                <a:latin typeface="Century Gothic" panose="020B0502020202020204" pitchFamily="34" charset="0"/>
              </a:rPr>
              <a:t/>
            </a:r>
            <a:br>
              <a:rPr lang="en-US" sz="3200" dirty="0">
                <a:latin typeface="Century Gothic" panose="020B0502020202020204" pitchFamily="34" charset="0"/>
              </a:rPr>
            </a:br>
            <a:r>
              <a:rPr lang="en-US" sz="3200" dirty="0">
                <a:latin typeface="Century Gothic" panose="020B0502020202020204" pitchFamily="34" charset="0"/>
              </a:rPr>
              <a:t/>
            </a:r>
            <a:br>
              <a:rPr lang="en-US" sz="3200" dirty="0">
                <a:latin typeface="Century Gothic" panose="020B0502020202020204" pitchFamily="34" charset="0"/>
              </a:rPr>
            </a:br>
            <a:endParaRPr lang="en-US" sz="3200" dirty="0">
              <a:latin typeface="Century Gothic" panose="020B0502020202020204" pitchFamily="34" charset="0"/>
            </a:endParaRPr>
          </a:p>
        </p:txBody>
      </p:sp>
      <p:pic>
        <p:nvPicPr>
          <p:cNvPr id="5" name="officeArt object">
            <a:extLst>
              <a:ext uri="{FF2B5EF4-FFF2-40B4-BE49-F238E27FC236}">
                <a16:creationId xmlns:a16="http://schemas.microsoft.com/office/drawing/2014/main" xmlns="" id="{DD6B795A-EBDA-4748-BF12-60D7ABA2F435}"/>
              </a:ext>
            </a:extLst>
          </p:cNvPr>
          <p:cNvPicPr/>
          <p:nvPr/>
        </p:nvPicPr>
        <p:blipFill>
          <a:blip r:embed="rId2"/>
          <a:stretch>
            <a:fillRect/>
          </a:stretch>
        </p:blipFill>
        <p:spPr>
          <a:xfrm>
            <a:off x="8324572" y="5463339"/>
            <a:ext cx="2727960" cy="570230"/>
          </a:xfrm>
          <a:prstGeom prst="rect">
            <a:avLst/>
          </a:prstGeom>
          <a:ln w="12700" cap="flat">
            <a:noFill/>
            <a:miter lim="400000"/>
          </a:ln>
          <a:effectLst/>
        </p:spPr>
      </p:pic>
    </p:spTree>
    <p:extLst>
      <p:ext uri="{BB962C8B-B14F-4D97-AF65-F5344CB8AC3E}">
        <p14:creationId xmlns:p14="http://schemas.microsoft.com/office/powerpoint/2010/main" val="140257217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B48E84B3-E185-2640-A5E9-0A6DC2AA8ABF}"/>
              </a:ext>
            </a:extLst>
          </p:cNvPr>
          <p:cNvSpPr>
            <a:spLocks noGrp="1"/>
          </p:cNvSpPr>
          <p:nvPr>
            <p:ph idx="1"/>
          </p:nvPr>
        </p:nvSpPr>
        <p:spPr>
          <a:xfrm>
            <a:off x="838200" y="557561"/>
            <a:ext cx="10515600" cy="5619402"/>
          </a:xfrm>
        </p:spPr>
        <p:txBody>
          <a:bodyPr/>
          <a:lstStyle/>
          <a:p>
            <a:pPr marL="0" indent="0">
              <a:buNone/>
            </a:pPr>
            <a:r>
              <a:rPr lang="en-GB" b="1" dirty="0">
                <a:latin typeface="Century Gothic" panose="020B0502020202020204" pitchFamily="34" charset="0"/>
              </a:rPr>
              <a:t>Building Collective Efforts in Transforming the Child Care Sector- Experience from Uganda and Transform Alliance Africa </a:t>
            </a:r>
          </a:p>
          <a:p>
            <a:pPr marL="0" indent="0">
              <a:buNone/>
            </a:pPr>
            <a:endParaRPr lang="en-GB" dirty="0">
              <a:latin typeface="Century Gothic" panose="020B0502020202020204" pitchFamily="34" charset="0"/>
            </a:endParaRPr>
          </a:p>
          <a:p>
            <a:r>
              <a:rPr lang="en-GB" dirty="0">
                <a:latin typeface="Century Gothic" panose="020B0502020202020204" pitchFamily="34" charset="0"/>
              </a:rPr>
              <a:t>It is not easy, but it is possible! </a:t>
            </a:r>
          </a:p>
          <a:p>
            <a:r>
              <a:rPr lang="en-GB" dirty="0">
                <a:latin typeface="Century Gothic" panose="020B0502020202020204" pitchFamily="34" charset="0"/>
              </a:rPr>
              <a:t>Identify commitment </a:t>
            </a:r>
          </a:p>
          <a:p>
            <a:r>
              <a:rPr lang="en-GB" dirty="0">
                <a:latin typeface="Century Gothic" panose="020B0502020202020204" pitchFamily="34" charset="0"/>
              </a:rPr>
              <a:t>Allocate resources </a:t>
            </a:r>
          </a:p>
          <a:p>
            <a:r>
              <a:rPr lang="en-GB" dirty="0">
                <a:latin typeface="Century Gothic" panose="020B0502020202020204" pitchFamily="34" charset="0"/>
              </a:rPr>
              <a:t>Documentation – print &amp; media </a:t>
            </a:r>
          </a:p>
          <a:p>
            <a:r>
              <a:rPr lang="en-GB" dirty="0">
                <a:latin typeface="Century Gothic" panose="020B0502020202020204" pitchFamily="34" charset="0"/>
              </a:rPr>
              <a:t>Share learning </a:t>
            </a:r>
          </a:p>
          <a:p>
            <a:r>
              <a:rPr lang="en-GB" dirty="0">
                <a:latin typeface="Century Gothic" panose="020B0502020202020204" pitchFamily="34" charset="0"/>
              </a:rPr>
              <a:t>Collaborate on implementation e.g. our work with TPO, Child Fund, Uganda Care Leavers, UNICEF </a:t>
            </a:r>
          </a:p>
          <a:p>
            <a:endParaRPr lang="en-US" dirty="0"/>
          </a:p>
        </p:txBody>
      </p:sp>
    </p:spTree>
    <p:extLst>
      <p:ext uri="{BB962C8B-B14F-4D97-AF65-F5344CB8AC3E}">
        <p14:creationId xmlns:p14="http://schemas.microsoft.com/office/powerpoint/2010/main" val="275865714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xmlns="" id="{F70085E9-E351-684B-82F3-355A9DA9FA52}"/>
              </a:ext>
            </a:extLst>
          </p:cNvPr>
          <p:cNvPicPr>
            <a:picLocks noChangeAspect="1"/>
          </p:cNvPicPr>
          <p:nvPr/>
        </p:nvPicPr>
        <p:blipFill>
          <a:blip r:embed="rId2"/>
          <a:stretch>
            <a:fillRect/>
          </a:stretch>
        </p:blipFill>
        <p:spPr>
          <a:xfrm>
            <a:off x="6585166" y="250143"/>
            <a:ext cx="2727960" cy="1347612"/>
          </a:xfrm>
          <a:prstGeom prst="rect">
            <a:avLst/>
          </a:prstGeom>
        </p:spPr>
      </p:pic>
      <p:pic>
        <p:nvPicPr>
          <p:cNvPr id="8" name="officeArt object">
            <a:extLst>
              <a:ext uri="{FF2B5EF4-FFF2-40B4-BE49-F238E27FC236}">
                <a16:creationId xmlns:a16="http://schemas.microsoft.com/office/drawing/2014/main" xmlns="" id="{7C95E06A-73A9-BC4F-920A-0D4F4D62818E}"/>
              </a:ext>
            </a:extLst>
          </p:cNvPr>
          <p:cNvPicPr/>
          <p:nvPr/>
        </p:nvPicPr>
        <p:blipFill>
          <a:blip r:embed="rId3"/>
          <a:stretch>
            <a:fillRect/>
          </a:stretch>
        </p:blipFill>
        <p:spPr>
          <a:xfrm>
            <a:off x="669076" y="353719"/>
            <a:ext cx="2727960" cy="570230"/>
          </a:xfrm>
          <a:prstGeom prst="rect">
            <a:avLst/>
          </a:prstGeom>
          <a:ln w="12700" cap="flat">
            <a:noFill/>
            <a:miter lim="400000"/>
          </a:ln>
          <a:effectLst/>
        </p:spPr>
      </p:pic>
      <p:sp>
        <p:nvSpPr>
          <p:cNvPr id="9" name="TextBox 8">
            <a:extLst>
              <a:ext uri="{FF2B5EF4-FFF2-40B4-BE49-F238E27FC236}">
                <a16:creationId xmlns:a16="http://schemas.microsoft.com/office/drawing/2014/main" xmlns="" id="{2E97EB87-0BBE-7D4D-9FFA-8F84EA6EB90A}"/>
              </a:ext>
            </a:extLst>
          </p:cNvPr>
          <p:cNvSpPr txBox="1"/>
          <p:nvPr/>
        </p:nvSpPr>
        <p:spPr>
          <a:xfrm>
            <a:off x="497720" y="1056639"/>
            <a:ext cx="4869736" cy="4247317"/>
          </a:xfrm>
          <a:prstGeom prst="rect">
            <a:avLst/>
          </a:prstGeom>
          <a:noFill/>
        </p:spPr>
        <p:txBody>
          <a:bodyPr wrap="square" rtlCol="0">
            <a:spAutoFit/>
          </a:bodyPr>
          <a:lstStyle/>
          <a:p>
            <a:r>
              <a:rPr lang="en-US" dirty="0">
                <a:latin typeface="Century Gothic" panose="020B0502020202020204" pitchFamily="34" charset="0"/>
              </a:rPr>
              <a:t>Ugandan based Social impact </a:t>
            </a:r>
            <a:r>
              <a:rPr lang="en-US" dirty="0" err="1">
                <a:latin typeface="Century Gothic" panose="020B0502020202020204" pitchFamily="34" charset="0"/>
              </a:rPr>
              <a:t>organisation</a:t>
            </a:r>
            <a:r>
              <a:rPr lang="en-US" dirty="0">
                <a:latin typeface="Century Gothic" panose="020B0502020202020204" pitchFamily="34" charset="0"/>
              </a:rPr>
              <a:t>. </a:t>
            </a:r>
          </a:p>
          <a:p>
            <a:endParaRPr lang="en-US" dirty="0">
              <a:latin typeface="Century Gothic" panose="020B0502020202020204" pitchFamily="34" charset="0"/>
            </a:endParaRPr>
          </a:p>
          <a:p>
            <a:r>
              <a:rPr lang="en-GB" dirty="0">
                <a:latin typeface="Century Gothic" panose="020B0502020202020204" pitchFamily="34" charset="0"/>
              </a:rPr>
              <a:t>We are </a:t>
            </a:r>
            <a:r>
              <a:rPr lang="en-GB" b="1" dirty="0">
                <a:latin typeface="Century Gothic" panose="020B0502020202020204" pitchFamily="34" charset="0"/>
              </a:rPr>
              <a:t>led by the community </a:t>
            </a:r>
            <a:r>
              <a:rPr lang="en-GB" dirty="0">
                <a:latin typeface="Century Gothic" panose="020B0502020202020204" pitchFamily="34" charset="0"/>
              </a:rPr>
              <a:t>and work in partnership with government and development partners, to amplify lived experience voices and strengthen the grassroot movement to highlight the harm and cost of institutional care in Uganda. </a:t>
            </a:r>
          </a:p>
          <a:p>
            <a:endParaRPr lang="en-GB" dirty="0">
              <a:latin typeface="Century Gothic" panose="020B0502020202020204" pitchFamily="34" charset="0"/>
            </a:endParaRPr>
          </a:p>
          <a:p>
            <a:r>
              <a:rPr lang="en-GB" dirty="0">
                <a:latin typeface="Century Gothic" panose="020B0502020202020204" pitchFamily="34" charset="0"/>
              </a:rPr>
              <a:t>We address the root causes of child and family separation and develop evidence based road maps to bring us closer to a world where every child can thrive in a family. </a:t>
            </a:r>
            <a:endParaRPr lang="en-US" dirty="0">
              <a:latin typeface="Century Gothic" panose="020B0502020202020204" pitchFamily="34" charset="0"/>
            </a:endParaRPr>
          </a:p>
        </p:txBody>
      </p:sp>
      <p:sp>
        <p:nvSpPr>
          <p:cNvPr id="11" name="TextBox 10">
            <a:extLst>
              <a:ext uri="{FF2B5EF4-FFF2-40B4-BE49-F238E27FC236}">
                <a16:creationId xmlns:a16="http://schemas.microsoft.com/office/drawing/2014/main" xmlns="" id="{1B5C3AA2-9AD4-9D43-9309-C465ACF2EB6E}"/>
              </a:ext>
            </a:extLst>
          </p:cNvPr>
          <p:cNvSpPr txBox="1"/>
          <p:nvPr/>
        </p:nvSpPr>
        <p:spPr>
          <a:xfrm>
            <a:off x="6233531" y="1930271"/>
            <a:ext cx="5129562" cy="2031325"/>
          </a:xfrm>
          <a:prstGeom prst="rect">
            <a:avLst/>
          </a:prstGeom>
          <a:noFill/>
        </p:spPr>
        <p:txBody>
          <a:bodyPr wrap="square">
            <a:spAutoFit/>
          </a:bodyPr>
          <a:lstStyle/>
          <a:p>
            <a:r>
              <a:rPr lang="en-US" dirty="0">
                <a:latin typeface="Century Gothic" panose="020B0502020202020204" pitchFamily="34" charset="0"/>
              </a:rPr>
              <a:t>Our alliance is a community of like minded organisations, that brings together individuals who would like to achieve an Africa free of institutional care, where every child thrives and belongs to a loving family. </a:t>
            </a:r>
          </a:p>
          <a:p>
            <a:endParaRPr lang="en-US" dirty="0">
              <a:latin typeface="Century Gothic" panose="020B0502020202020204" pitchFamily="34" charset="0"/>
            </a:endParaRPr>
          </a:p>
          <a:p>
            <a:r>
              <a:rPr lang="en-US" dirty="0">
                <a:latin typeface="Century Gothic" panose="020B0502020202020204" pitchFamily="34" charset="0"/>
              </a:rPr>
              <a:t> </a:t>
            </a:r>
          </a:p>
        </p:txBody>
      </p:sp>
    </p:spTree>
    <p:extLst>
      <p:ext uri="{BB962C8B-B14F-4D97-AF65-F5344CB8AC3E}">
        <p14:creationId xmlns:p14="http://schemas.microsoft.com/office/powerpoint/2010/main" val="55870720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EAED86C0-95A5-1F4C-991F-7D29BD58F6B5}"/>
              </a:ext>
            </a:extLst>
          </p:cNvPr>
          <p:cNvSpPr>
            <a:spLocks noGrp="1"/>
          </p:cNvSpPr>
          <p:nvPr>
            <p:ph idx="1"/>
          </p:nvPr>
        </p:nvSpPr>
        <p:spPr>
          <a:xfrm>
            <a:off x="448836" y="1546844"/>
            <a:ext cx="10915185" cy="2947098"/>
          </a:xfrm>
        </p:spPr>
        <p:txBody>
          <a:bodyPr>
            <a:normAutofit lnSpcReduction="10000"/>
          </a:bodyPr>
          <a:lstStyle/>
          <a:p>
            <a:pPr marL="0" indent="0" algn="ctr">
              <a:buNone/>
            </a:pPr>
            <a:r>
              <a:rPr lang="en-GB" sz="3200" b="1" dirty="0">
                <a:latin typeface="Century Gothic" panose="020B0502020202020204" pitchFamily="34" charset="0"/>
              </a:rPr>
              <a:t>“… the child, for the full and harmonious development of his or her personality, should grow up in a family environment, in an atmosphere of happiness, love and understanding”</a:t>
            </a:r>
          </a:p>
          <a:p>
            <a:pPr marL="0" indent="0" algn="ctr">
              <a:buNone/>
            </a:pPr>
            <a:endParaRPr lang="en-GB" sz="3200" dirty="0">
              <a:latin typeface="Century Gothic" panose="020B0502020202020204" pitchFamily="34" charset="0"/>
            </a:endParaRPr>
          </a:p>
          <a:p>
            <a:pPr marL="0" indent="0" algn="ctr">
              <a:buNone/>
            </a:pPr>
            <a:r>
              <a:rPr lang="en-GB" sz="3200" dirty="0">
                <a:latin typeface="Century Gothic" panose="020B0502020202020204" pitchFamily="34" charset="0"/>
              </a:rPr>
              <a:t>UN Convention on the Rights of the Child</a:t>
            </a:r>
          </a:p>
          <a:p>
            <a:endParaRPr lang="en-US" dirty="0"/>
          </a:p>
        </p:txBody>
      </p:sp>
    </p:spTree>
    <p:extLst>
      <p:ext uri="{BB962C8B-B14F-4D97-AF65-F5344CB8AC3E}">
        <p14:creationId xmlns:p14="http://schemas.microsoft.com/office/powerpoint/2010/main" val="52820426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A8DF86F3-135D-0142-81FC-DAB03C5C897D}"/>
              </a:ext>
            </a:extLst>
          </p:cNvPr>
          <p:cNvSpPr>
            <a:spLocks noGrp="1"/>
          </p:cNvSpPr>
          <p:nvPr>
            <p:ph idx="1"/>
          </p:nvPr>
        </p:nvSpPr>
        <p:spPr>
          <a:xfrm>
            <a:off x="838200" y="535259"/>
            <a:ext cx="10515600" cy="5641704"/>
          </a:xfrm>
        </p:spPr>
        <p:txBody>
          <a:bodyPr>
            <a:normAutofit fontScale="92500" lnSpcReduction="10000"/>
          </a:bodyPr>
          <a:lstStyle/>
          <a:p>
            <a:pPr marL="0" indent="0">
              <a:buNone/>
            </a:pPr>
            <a:r>
              <a:rPr lang="en-GB" dirty="0">
                <a:latin typeface="Century Gothic" panose="020B0502020202020204" pitchFamily="34" charset="0"/>
              </a:rPr>
              <a:t>Experience and Lessons from Child’s </a:t>
            </a:r>
            <a:r>
              <a:rPr lang="en-GB" dirty="0" err="1">
                <a:latin typeface="Century Gothic" panose="020B0502020202020204" pitchFamily="34" charset="0"/>
              </a:rPr>
              <a:t>i</a:t>
            </a:r>
            <a:r>
              <a:rPr lang="en-GB" dirty="0">
                <a:latin typeface="Century Gothic" panose="020B0502020202020204" pitchFamily="34" charset="0"/>
              </a:rPr>
              <a:t> Uganda  </a:t>
            </a:r>
          </a:p>
          <a:p>
            <a:endParaRPr lang="en-GB" dirty="0">
              <a:latin typeface="Century Gothic" panose="020B0502020202020204" pitchFamily="34" charset="0"/>
            </a:endParaRPr>
          </a:p>
          <a:p>
            <a:pPr marL="0" indent="0" algn="just">
              <a:buNone/>
            </a:pPr>
            <a:r>
              <a:rPr lang="en-US" b="1" dirty="0">
                <a:latin typeface="Century Gothic" panose="020B0502020202020204" pitchFamily="34" charset="0"/>
              </a:rPr>
              <a:t>We began our transition journey with </a:t>
            </a:r>
            <a:r>
              <a:rPr lang="en-US" dirty="0">
                <a:latin typeface="Century Gothic" panose="020B0502020202020204" pitchFamily="34" charset="0"/>
              </a:rPr>
              <a:t>the transition of our own residential care facility - </a:t>
            </a:r>
            <a:r>
              <a:rPr lang="en-US" b="1" dirty="0">
                <a:latin typeface="Century Gothic" panose="020B0502020202020204" pitchFamily="34" charset="0"/>
              </a:rPr>
              <a:t>Malaika Babies Home founded in 2009</a:t>
            </a:r>
            <a:r>
              <a:rPr lang="en-US" dirty="0">
                <a:latin typeface="Century Gothic" panose="020B0502020202020204" pitchFamily="34" charset="0"/>
              </a:rPr>
              <a:t>. </a:t>
            </a:r>
          </a:p>
          <a:p>
            <a:pPr marL="0" indent="0" algn="just">
              <a:buNone/>
            </a:pPr>
            <a:r>
              <a:rPr lang="en-US" dirty="0">
                <a:latin typeface="Century Gothic" panose="020B0502020202020204" pitchFamily="34" charset="0"/>
              </a:rPr>
              <a:t>In 2016, after a time of intentional restructuring and visioneering, we decided to use this learning to support other organizations to transition from residential to family-based care and instead of just focusing on the transition of individual services, we decided to pilot transformation of the child protection and care system, at the county level. </a:t>
            </a:r>
          </a:p>
          <a:p>
            <a:pPr marL="0" indent="0" algn="just">
              <a:buNone/>
            </a:pPr>
            <a:r>
              <a:rPr lang="en-US" dirty="0">
                <a:latin typeface="Century Gothic" panose="020B0502020202020204" pitchFamily="34" charset="0"/>
              </a:rPr>
              <a:t>With support from Hope and Homes for Children (HHC), a clear vision, strategic plan, adequate funding and most importantly our own experience of transition, we began to consider which district we could partner with to realize the possibility of achieving system wide transformation. </a:t>
            </a:r>
            <a:endParaRPr lang="en-GB" dirty="0">
              <a:latin typeface="Century Gothic" panose="020B0502020202020204" pitchFamily="34" charset="0"/>
            </a:endParaRPr>
          </a:p>
          <a:p>
            <a:pPr marL="0" indent="0">
              <a:buNone/>
            </a:pPr>
            <a:endParaRPr lang="en-US" dirty="0"/>
          </a:p>
        </p:txBody>
      </p:sp>
    </p:spTree>
    <p:extLst>
      <p:ext uri="{BB962C8B-B14F-4D97-AF65-F5344CB8AC3E}">
        <p14:creationId xmlns:p14="http://schemas.microsoft.com/office/powerpoint/2010/main" val="82152939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AA54B88-77FC-244B-A76F-93C83D1B6C22}"/>
              </a:ext>
            </a:extLst>
          </p:cNvPr>
          <p:cNvSpPr>
            <a:spLocks noGrp="1"/>
          </p:cNvSpPr>
          <p:nvPr>
            <p:ph type="title"/>
          </p:nvPr>
        </p:nvSpPr>
        <p:spPr/>
        <p:txBody>
          <a:bodyPr/>
          <a:lstStyle/>
          <a:p>
            <a:r>
              <a:rPr lang="en-US" dirty="0">
                <a:latin typeface="Century Gothic" panose="020B0502020202020204" pitchFamily="34" charset="0"/>
              </a:rPr>
              <a:t>Lessons </a:t>
            </a:r>
          </a:p>
        </p:txBody>
      </p:sp>
      <p:sp>
        <p:nvSpPr>
          <p:cNvPr id="3" name="Content Placeholder 2">
            <a:extLst>
              <a:ext uri="{FF2B5EF4-FFF2-40B4-BE49-F238E27FC236}">
                <a16:creationId xmlns:a16="http://schemas.microsoft.com/office/drawing/2014/main" xmlns="" id="{1C792695-EABE-CE4E-8B94-DF90F2886E94}"/>
              </a:ext>
            </a:extLst>
          </p:cNvPr>
          <p:cNvSpPr>
            <a:spLocks noGrp="1"/>
          </p:cNvSpPr>
          <p:nvPr>
            <p:ph idx="1"/>
          </p:nvPr>
        </p:nvSpPr>
        <p:spPr/>
        <p:txBody>
          <a:bodyPr/>
          <a:lstStyle/>
          <a:p>
            <a:r>
              <a:rPr lang="en-US" dirty="0">
                <a:latin typeface="Century Gothic" panose="020B0502020202020204" pitchFamily="34" charset="0"/>
              </a:rPr>
              <a:t>Safeguarding matters </a:t>
            </a:r>
          </a:p>
          <a:p>
            <a:r>
              <a:rPr lang="en-US" dirty="0">
                <a:latin typeface="Century Gothic" panose="020B0502020202020204" pitchFamily="34" charset="0"/>
              </a:rPr>
              <a:t>Listen and learn from lived experience </a:t>
            </a:r>
          </a:p>
          <a:p>
            <a:r>
              <a:rPr lang="en-US" dirty="0">
                <a:latin typeface="Century Gothic" panose="020B0502020202020204" pitchFamily="34" charset="0"/>
              </a:rPr>
              <a:t>Collaborative approach </a:t>
            </a:r>
          </a:p>
          <a:p>
            <a:r>
              <a:rPr lang="en-US" dirty="0">
                <a:latin typeface="Century Gothic" panose="020B0502020202020204" pitchFamily="34" charset="0"/>
              </a:rPr>
              <a:t>Systems strengthening approach </a:t>
            </a:r>
          </a:p>
          <a:p>
            <a:r>
              <a:rPr lang="en-US" dirty="0">
                <a:latin typeface="Century Gothic" panose="020B0502020202020204" pitchFamily="34" charset="0"/>
              </a:rPr>
              <a:t>Advocacy – led first by the communities </a:t>
            </a:r>
          </a:p>
          <a:p>
            <a:r>
              <a:rPr lang="en-US" dirty="0">
                <a:latin typeface="Century Gothic" panose="020B0502020202020204" pitchFamily="34" charset="0"/>
              </a:rPr>
              <a:t>Focus on strengthening families ( in work and messaging) </a:t>
            </a:r>
          </a:p>
          <a:p>
            <a:r>
              <a:rPr lang="en-US" dirty="0">
                <a:latin typeface="Century Gothic" panose="020B0502020202020204" pitchFamily="34" charset="0"/>
              </a:rPr>
              <a:t>Clarity of mission and your values </a:t>
            </a:r>
          </a:p>
          <a:p>
            <a:r>
              <a:rPr lang="en-US" dirty="0">
                <a:latin typeface="Century Gothic" panose="020B0502020202020204" pitchFamily="34" charset="0"/>
              </a:rPr>
              <a:t>Awareness before judgment </a:t>
            </a:r>
          </a:p>
          <a:p>
            <a:endParaRPr lang="en-US" dirty="0"/>
          </a:p>
          <a:p>
            <a:endParaRPr lang="en-US" dirty="0"/>
          </a:p>
        </p:txBody>
      </p:sp>
    </p:spTree>
    <p:extLst>
      <p:ext uri="{BB962C8B-B14F-4D97-AF65-F5344CB8AC3E}">
        <p14:creationId xmlns:p14="http://schemas.microsoft.com/office/powerpoint/2010/main" val="323304067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9F96107F-9039-3049-897A-CD1D91807E2E}"/>
              </a:ext>
            </a:extLst>
          </p:cNvPr>
          <p:cNvSpPr>
            <a:spLocks noGrp="1"/>
          </p:cNvSpPr>
          <p:nvPr>
            <p:ph idx="1"/>
          </p:nvPr>
        </p:nvSpPr>
        <p:spPr>
          <a:xfrm>
            <a:off x="840059" y="1615979"/>
            <a:ext cx="10515600" cy="1325563"/>
          </a:xfrm>
        </p:spPr>
        <p:txBody>
          <a:bodyPr>
            <a:normAutofit lnSpcReduction="10000"/>
          </a:bodyPr>
          <a:lstStyle/>
          <a:p>
            <a:r>
              <a:rPr lang="en-GB" sz="1800" dirty="0">
                <a:latin typeface="Century Gothic" panose="020B0502020202020204" pitchFamily="34" charset="0"/>
              </a:rPr>
              <a:t>There is compelling evidence that </a:t>
            </a:r>
            <a:r>
              <a:rPr lang="en-GB" sz="1800" b="1" dirty="0">
                <a:latin typeface="Century Gothic" panose="020B0502020202020204" pitchFamily="34" charset="0"/>
              </a:rPr>
              <a:t>placement in long-term residential care negatively impacts children’s physical, emotional, social, and cognitive development.</a:t>
            </a:r>
            <a:endParaRPr lang="en-US" sz="1800" b="1" dirty="0">
              <a:latin typeface="Century Gothic" panose="020B0502020202020204" pitchFamily="34" charset="0"/>
            </a:endParaRPr>
          </a:p>
          <a:p>
            <a:r>
              <a:rPr lang="en-US" sz="1800" b="1" dirty="0">
                <a:latin typeface="Century Gothic" panose="020B0502020202020204" pitchFamily="34" charset="0"/>
              </a:rPr>
              <a:t>Inadequate care </a:t>
            </a:r>
            <a:r>
              <a:rPr lang="en-US" sz="1800" dirty="0">
                <a:latin typeface="Century Gothic" panose="020B0502020202020204" pitchFamily="34" charset="0"/>
              </a:rPr>
              <a:t>impacts both children and the wider society.</a:t>
            </a:r>
          </a:p>
          <a:p>
            <a:r>
              <a:rPr lang="en-US" sz="1800" b="1" dirty="0" err="1">
                <a:latin typeface="Century Gothic" panose="020B0502020202020204" pitchFamily="34" charset="0"/>
              </a:rPr>
              <a:t>Maximising</a:t>
            </a:r>
            <a:r>
              <a:rPr lang="en-US" sz="1800" b="1" dirty="0">
                <a:latin typeface="Century Gothic" panose="020B0502020202020204" pitchFamily="34" charset="0"/>
              </a:rPr>
              <a:t> </a:t>
            </a:r>
            <a:r>
              <a:rPr lang="en-US" sz="1800" dirty="0">
                <a:latin typeface="Century Gothic" panose="020B0502020202020204" pitchFamily="34" charset="0"/>
              </a:rPr>
              <a:t>children’s </a:t>
            </a:r>
            <a:r>
              <a:rPr lang="en-US" sz="1800" b="1" dirty="0">
                <a:latin typeface="Century Gothic" panose="020B0502020202020204" pitchFamily="34" charset="0"/>
              </a:rPr>
              <a:t>resilience. </a:t>
            </a:r>
          </a:p>
          <a:p>
            <a:endParaRPr lang="en-US" dirty="0"/>
          </a:p>
        </p:txBody>
      </p:sp>
      <p:sp>
        <p:nvSpPr>
          <p:cNvPr id="6" name="Title 5">
            <a:extLst>
              <a:ext uri="{FF2B5EF4-FFF2-40B4-BE49-F238E27FC236}">
                <a16:creationId xmlns:a16="http://schemas.microsoft.com/office/drawing/2014/main" xmlns="" id="{A05A7D13-D56F-A347-9C5F-0084588D1A25}"/>
              </a:ext>
            </a:extLst>
          </p:cNvPr>
          <p:cNvSpPr>
            <a:spLocks noGrp="1"/>
          </p:cNvSpPr>
          <p:nvPr>
            <p:ph type="title"/>
          </p:nvPr>
        </p:nvSpPr>
        <p:spPr/>
        <p:txBody>
          <a:bodyPr>
            <a:normAutofit/>
          </a:bodyPr>
          <a:lstStyle/>
          <a:p>
            <a:r>
              <a:rPr lang="en-US" sz="4000" dirty="0">
                <a:latin typeface="Century Gothic" panose="020B0502020202020204" pitchFamily="34" charset="0"/>
              </a:rPr>
              <a:t>Why does it matter ?</a:t>
            </a:r>
          </a:p>
        </p:txBody>
      </p:sp>
      <p:sp>
        <p:nvSpPr>
          <p:cNvPr id="7" name="Content Placeholder 2">
            <a:extLst>
              <a:ext uri="{FF2B5EF4-FFF2-40B4-BE49-F238E27FC236}">
                <a16:creationId xmlns:a16="http://schemas.microsoft.com/office/drawing/2014/main" xmlns="" id="{FC1638FD-E1FA-3741-B5BF-81E439D11013}"/>
              </a:ext>
            </a:extLst>
          </p:cNvPr>
          <p:cNvSpPr txBox="1">
            <a:spLocks/>
          </p:cNvSpPr>
          <p:nvPr/>
        </p:nvSpPr>
        <p:spPr>
          <a:xfrm>
            <a:off x="838200" y="3898087"/>
            <a:ext cx="10515600" cy="236824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700" dirty="0">
                <a:latin typeface="Century Gothic" panose="020B0502020202020204" pitchFamily="34" charset="0"/>
              </a:rPr>
              <a:t>Financial and material poverty ( as a result of other challenges) </a:t>
            </a:r>
          </a:p>
          <a:p>
            <a:r>
              <a:rPr lang="en-US" sz="1700" dirty="0">
                <a:latin typeface="Century Gothic" panose="020B0502020202020204" pitchFamily="34" charset="0"/>
              </a:rPr>
              <a:t>Disability </a:t>
            </a:r>
          </a:p>
          <a:p>
            <a:r>
              <a:rPr lang="en-US" sz="1700" dirty="0">
                <a:latin typeface="Century Gothic" panose="020B0502020202020204" pitchFamily="34" charset="0"/>
              </a:rPr>
              <a:t>Child abandonment </a:t>
            </a:r>
          </a:p>
          <a:p>
            <a:r>
              <a:rPr lang="en-US" sz="1700" dirty="0">
                <a:latin typeface="Century Gothic" panose="020B0502020202020204" pitchFamily="34" charset="0"/>
              </a:rPr>
              <a:t>Parental death </a:t>
            </a:r>
          </a:p>
          <a:p>
            <a:r>
              <a:rPr lang="en-US" sz="1700" dirty="0">
                <a:latin typeface="Century Gothic" panose="020B0502020202020204" pitchFamily="34" charset="0"/>
              </a:rPr>
              <a:t>Violence at home </a:t>
            </a:r>
          </a:p>
          <a:p>
            <a:r>
              <a:rPr lang="en-US" sz="1700" dirty="0">
                <a:latin typeface="Century Gothic" panose="020B0502020202020204" pitchFamily="34" charset="0"/>
              </a:rPr>
              <a:t>Humanitarian emergencies. </a:t>
            </a:r>
          </a:p>
        </p:txBody>
      </p:sp>
      <p:sp>
        <p:nvSpPr>
          <p:cNvPr id="8" name="Title 5">
            <a:extLst>
              <a:ext uri="{FF2B5EF4-FFF2-40B4-BE49-F238E27FC236}">
                <a16:creationId xmlns:a16="http://schemas.microsoft.com/office/drawing/2014/main" xmlns="" id="{239EF68D-6D7F-5A43-9E09-6285A01CACEF}"/>
              </a:ext>
            </a:extLst>
          </p:cNvPr>
          <p:cNvSpPr txBox="1">
            <a:spLocks/>
          </p:cNvSpPr>
          <p:nvPr/>
        </p:nvSpPr>
        <p:spPr>
          <a:xfrm>
            <a:off x="838200" y="2866832"/>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600" dirty="0">
                <a:latin typeface="Century Gothic" panose="020B0502020202020204" pitchFamily="34" charset="0"/>
              </a:rPr>
              <a:t>Why are children outside family care? </a:t>
            </a:r>
          </a:p>
        </p:txBody>
      </p:sp>
    </p:spTree>
    <p:extLst>
      <p:ext uri="{BB962C8B-B14F-4D97-AF65-F5344CB8AC3E}">
        <p14:creationId xmlns:p14="http://schemas.microsoft.com/office/powerpoint/2010/main" val="63323640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93DE2EBC-85CD-C64C-BE3C-8B0282415245}"/>
              </a:ext>
            </a:extLst>
          </p:cNvPr>
          <p:cNvSpPr>
            <a:spLocks noGrp="1"/>
          </p:cNvSpPr>
          <p:nvPr>
            <p:ph idx="1"/>
          </p:nvPr>
        </p:nvSpPr>
        <p:spPr>
          <a:xfrm>
            <a:off x="838200" y="1237785"/>
            <a:ext cx="10515600" cy="3891776"/>
          </a:xfrm>
        </p:spPr>
        <p:txBody>
          <a:bodyPr/>
          <a:lstStyle/>
          <a:p>
            <a:pPr marL="0" indent="0">
              <a:buNone/>
            </a:pPr>
            <a:r>
              <a:rPr lang="en-GB" dirty="0">
                <a:latin typeface="Century Gothic" panose="020B0502020202020204" pitchFamily="34" charset="0"/>
              </a:rPr>
              <a:t>The United Nations Convention on the Rights of the Child outlines the basic human rights children are entitled to including: </a:t>
            </a:r>
          </a:p>
          <a:p>
            <a:pPr marL="0" indent="0">
              <a:buNone/>
            </a:pPr>
            <a:endParaRPr lang="en-GB" dirty="0">
              <a:latin typeface="Century Gothic" panose="020B0502020202020204" pitchFamily="34" charset="0"/>
            </a:endParaRPr>
          </a:p>
          <a:p>
            <a:pPr marL="0" indent="0">
              <a:buNone/>
            </a:pPr>
            <a:r>
              <a:rPr lang="en-GB" b="1" dirty="0">
                <a:latin typeface="Century Gothic" panose="020B0502020202020204" pitchFamily="34" charset="0"/>
              </a:rPr>
              <a:t>the right to survival; to develop to the fullest; to protection from harmful influences, abuse and exploitation; and to participate fully in family, cultural and social life. The Convention protects children's rights by setting standards in health care; education; and legal, civil and social services</a:t>
            </a:r>
            <a:endParaRPr lang="en-US" b="1" dirty="0">
              <a:latin typeface="Century Gothic" panose="020B0502020202020204" pitchFamily="34" charset="0"/>
            </a:endParaRPr>
          </a:p>
        </p:txBody>
      </p:sp>
    </p:spTree>
    <p:extLst>
      <p:ext uri="{BB962C8B-B14F-4D97-AF65-F5344CB8AC3E}">
        <p14:creationId xmlns:p14="http://schemas.microsoft.com/office/powerpoint/2010/main" val="89787611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xmlns="" id="{A05A7D13-D56F-A347-9C5F-0084588D1A25}"/>
              </a:ext>
            </a:extLst>
          </p:cNvPr>
          <p:cNvSpPr>
            <a:spLocks noGrp="1"/>
          </p:cNvSpPr>
          <p:nvPr>
            <p:ph type="title"/>
          </p:nvPr>
        </p:nvSpPr>
        <p:spPr/>
        <p:txBody>
          <a:bodyPr>
            <a:normAutofit/>
          </a:bodyPr>
          <a:lstStyle/>
          <a:p>
            <a:r>
              <a:rPr lang="en-US" sz="4000" b="1" dirty="0">
                <a:latin typeface="Century Gothic" panose="020B0502020202020204" pitchFamily="34" charset="0"/>
              </a:rPr>
              <a:t>Our care reform objectives </a:t>
            </a:r>
          </a:p>
        </p:txBody>
      </p:sp>
      <p:sp>
        <p:nvSpPr>
          <p:cNvPr id="4" name="Content Placeholder 3">
            <a:extLst>
              <a:ext uri="{FF2B5EF4-FFF2-40B4-BE49-F238E27FC236}">
                <a16:creationId xmlns:a16="http://schemas.microsoft.com/office/drawing/2014/main" xmlns="" id="{CE27A919-875F-4A46-82D3-F1E47BD58EA5}"/>
              </a:ext>
            </a:extLst>
          </p:cNvPr>
          <p:cNvSpPr>
            <a:spLocks noGrp="1"/>
          </p:cNvSpPr>
          <p:nvPr>
            <p:ph idx="1"/>
          </p:nvPr>
        </p:nvSpPr>
        <p:spPr>
          <a:xfrm>
            <a:off x="838200" y="1825625"/>
            <a:ext cx="10313020" cy="3437751"/>
          </a:xfrm>
        </p:spPr>
        <p:txBody>
          <a:bodyPr/>
          <a:lstStyle/>
          <a:p>
            <a:pPr algn="just"/>
            <a:r>
              <a:rPr lang="en-GB" sz="2400" b="1" dirty="0">
                <a:latin typeface="Century Gothic" panose="020B0502020202020204" pitchFamily="34" charset="0"/>
              </a:rPr>
              <a:t>Enabling children to grow up ( and thrive) in permanent, safe and loving families </a:t>
            </a:r>
          </a:p>
          <a:p>
            <a:pPr algn="just"/>
            <a:r>
              <a:rPr lang="en-GB" sz="2400" b="1" dirty="0">
                <a:latin typeface="Century Gothic" panose="020B0502020202020204" pitchFamily="34" charset="0"/>
              </a:rPr>
              <a:t>Ensuring a range of high-quality, appropriate alternative care choices for children </a:t>
            </a:r>
          </a:p>
          <a:p>
            <a:pPr algn="just"/>
            <a:r>
              <a:rPr lang="en-GB" sz="2400" b="1" dirty="0">
                <a:latin typeface="Century Gothic" panose="020B0502020202020204" pitchFamily="34" charset="0"/>
              </a:rPr>
              <a:t>Promoting better and more participatory decision making about children’s care </a:t>
            </a:r>
          </a:p>
          <a:p>
            <a:pPr algn="just"/>
            <a:r>
              <a:rPr lang="en-GB" sz="2400" b="1" dirty="0">
                <a:latin typeface="Century Gothic" panose="020B0502020202020204" pitchFamily="34" charset="0"/>
              </a:rPr>
              <a:t>Building strong child care and protection systems which strengthen families </a:t>
            </a:r>
          </a:p>
          <a:p>
            <a:endParaRPr lang="en-US" dirty="0"/>
          </a:p>
        </p:txBody>
      </p:sp>
    </p:spTree>
    <p:extLst>
      <p:ext uri="{BB962C8B-B14F-4D97-AF65-F5344CB8AC3E}">
        <p14:creationId xmlns:p14="http://schemas.microsoft.com/office/powerpoint/2010/main" val="140389743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xmlns="" id="{CD581079-D15A-E540-8A1D-0F3A5F66D387}"/>
              </a:ext>
            </a:extLst>
          </p:cNvPr>
          <p:cNvPicPr>
            <a:picLocks noGrp="1" noChangeAspect="1"/>
          </p:cNvPicPr>
          <p:nvPr>
            <p:ph idx="1"/>
          </p:nvPr>
        </p:nvPicPr>
        <p:blipFill>
          <a:blip r:embed="rId2"/>
          <a:stretch>
            <a:fillRect/>
          </a:stretch>
        </p:blipFill>
        <p:spPr>
          <a:xfrm>
            <a:off x="567645" y="142458"/>
            <a:ext cx="11056710" cy="6573084"/>
          </a:xfrm>
        </p:spPr>
      </p:pic>
    </p:spTree>
    <p:extLst>
      <p:ext uri="{BB962C8B-B14F-4D97-AF65-F5344CB8AC3E}">
        <p14:creationId xmlns:p14="http://schemas.microsoft.com/office/powerpoint/2010/main" val="1626479273"/>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1117</TotalTime>
  <Words>736</Words>
  <Application>Microsoft Office PowerPoint</Application>
  <PresentationFormat>Custom</PresentationFormat>
  <Paragraphs>67</Paragraphs>
  <Slides>14</Slides>
  <Notes>1</Notes>
  <HiddenSlides>0</HiddenSlides>
  <MMClips>0</MMClips>
  <ScaleCrop>false</ScaleCrop>
  <HeadingPairs>
    <vt:vector size="4" baseType="variant">
      <vt:variant>
        <vt:lpstr>Theme</vt:lpstr>
      </vt:variant>
      <vt:variant>
        <vt:i4>1</vt:i4>
      </vt:variant>
      <vt:variant>
        <vt:lpstr>Slide Titles</vt:lpstr>
      </vt:variant>
      <vt:variant>
        <vt:i4>14</vt:i4>
      </vt:variant>
    </vt:vector>
  </HeadingPairs>
  <TitlesOfParts>
    <vt:vector size="15" baseType="lpstr">
      <vt:lpstr>Office Theme</vt:lpstr>
      <vt:lpstr>Why Reform the Child Care Sector?  </vt:lpstr>
      <vt:lpstr>PowerPoint Presentation</vt:lpstr>
      <vt:lpstr>PowerPoint Presentation</vt:lpstr>
      <vt:lpstr>PowerPoint Presentation</vt:lpstr>
      <vt:lpstr>Lessons </vt:lpstr>
      <vt:lpstr>Why does it matter ?</vt:lpstr>
      <vt:lpstr>PowerPoint Presentation</vt:lpstr>
      <vt:lpstr>Our care reform objectives </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Why Reform the Child Care Sector?</dc:title>
  <dc:creator>Christopher Muwanguzi - Mugalu</dc:creator>
  <cp:lastModifiedBy>Windows User</cp:lastModifiedBy>
  <cp:revision>4</cp:revision>
  <dcterms:created xsi:type="dcterms:W3CDTF">2022-08-03T15:47:42Z</dcterms:created>
  <dcterms:modified xsi:type="dcterms:W3CDTF">2022-08-04T11:51:02Z</dcterms:modified>
</cp:coreProperties>
</file>